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670675" cy="9752013"/>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660"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70675" cy="9752013"/>
          </a:xfrm>
          <a:prstGeom prst="roundRect">
            <a:avLst>
              <a:gd name="adj" fmla="val 23"/>
            </a:avLst>
          </a:prstGeom>
          <a:solidFill>
            <a:srgbClr val="FFFFFF"/>
          </a:solidFill>
          <a:ln w="9525" cap="flat">
            <a:noFill/>
            <a:round/>
            <a:headEnd/>
            <a:tailEnd/>
          </a:ln>
          <a:effectLst/>
        </p:spPr>
        <p:txBody>
          <a:bodyPr wrap="none" anchor="ctr"/>
          <a:lstStyle/>
          <a:p>
            <a:endParaRPr lang="el-GR"/>
          </a:p>
        </p:txBody>
      </p:sp>
      <p:sp>
        <p:nvSpPr>
          <p:cNvPr id="2050" name="Text Box 2"/>
          <p:cNvSpPr txBox="1">
            <a:spLocks noChangeArrowheads="1"/>
          </p:cNvSpPr>
          <p:nvPr/>
        </p:nvSpPr>
        <p:spPr bwMode="auto">
          <a:xfrm>
            <a:off x="0" y="0"/>
            <a:ext cx="2889250" cy="487363"/>
          </a:xfrm>
          <a:prstGeom prst="rect">
            <a:avLst/>
          </a:prstGeom>
          <a:noFill/>
          <a:ln w="9525" cap="flat">
            <a:noFill/>
            <a:round/>
            <a:headEnd/>
            <a:tailEnd/>
          </a:ln>
          <a:effectLst/>
        </p:spPr>
        <p:txBody>
          <a:bodyPr wrap="none" anchor="ctr"/>
          <a:lstStyle/>
          <a:p>
            <a:endParaRPr lang="el-GR"/>
          </a:p>
        </p:txBody>
      </p:sp>
      <p:sp>
        <p:nvSpPr>
          <p:cNvPr id="2051" name="Rectangle 3"/>
          <p:cNvSpPr>
            <a:spLocks noGrp="1" noChangeArrowheads="1"/>
          </p:cNvSpPr>
          <p:nvPr>
            <p:ph type="dt"/>
          </p:nvPr>
        </p:nvSpPr>
        <p:spPr bwMode="auto">
          <a:xfrm>
            <a:off x="3778250" y="0"/>
            <a:ext cx="2887663" cy="485775"/>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endParaRPr lang="el-GR"/>
          </a:p>
        </p:txBody>
      </p:sp>
      <p:sp>
        <p:nvSpPr>
          <p:cNvPr id="2052" name="Rectangle 4"/>
          <p:cNvSpPr>
            <a:spLocks noGrp="1" noChangeArrowheads="1"/>
          </p:cNvSpPr>
          <p:nvPr>
            <p:ph type="sldImg"/>
          </p:nvPr>
        </p:nvSpPr>
        <p:spPr bwMode="auto">
          <a:xfrm>
            <a:off x="895350" y="731838"/>
            <a:ext cx="4876800" cy="3656012"/>
          </a:xfrm>
          <a:prstGeom prst="rect">
            <a:avLst/>
          </a:prstGeom>
          <a:noFill/>
          <a:ln w="12600" cap="sq">
            <a:solidFill>
              <a:srgbClr val="000000"/>
            </a:solidFill>
            <a:miter lim="800000"/>
            <a:headEnd/>
            <a:tailEnd/>
          </a:ln>
          <a:effectLst/>
        </p:spPr>
      </p:sp>
      <p:sp>
        <p:nvSpPr>
          <p:cNvPr id="2053" name="Rectangle 5"/>
          <p:cNvSpPr>
            <a:spLocks noGrp="1" noChangeArrowheads="1"/>
          </p:cNvSpPr>
          <p:nvPr>
            <p:ph type="body"/>
          </p:nvPr>
        </p:nvSpPr>
        <p:spPr bwMode="auto">
          <a:xfrm>
            <a:off x="666750" y="4633913"/>
            <a:ext cx="5334000" cy="4386262"/>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endParaRPr lang="el-GR" smtClean="0"/>
          </a:p>
        </p:txBody>
      </p:sp>
      <p:sp>
        <p:nvSpPr>
          <p:cNvPr id="2054" name="Text Box 6"/>
          <p:cNvSpPr txBox="1">
            <a:spLocks noChangeArrowheads="1"/>
          </p:cNvSpPr>
          <p:nvPr/>
        </p:nvSpPr>
        <p:spPr bwMode="auto">
          <a:xfrm>
            <a:off x="0" y="9264650"/>
            <a:ext cx="2889250" cy="487363"/>
          </a:xfrm>
          <a:prstGeom prst="rect">
            <a:avLst/>
          </a:prstGeom>
          <a:noFill/>
          <a:ln w="9525" cap="flat">
            <a:noFill/>
            <a:round/>
            <a:headEnd/>
            <a:tailEnd/>
          </a:ln>
          <a:effectLst/>
        </p:spPr>
        <p:txBody>
          <a:bodyPr wrap="none" anchor="ctr"/>
          <a:lstStyle/>
          <a:p>
            <a:endParaRPr lang="el-GR"/>
          </a:p>
        </p:txBody>
      </p:sp>
      <p:sp>
        <p:nvSpPr>
          <p:cNvPr id="2055" name="Rectangle 7"/>
          <p:cNvSpPr>
            <a:spLocks noGrp="1" noChangeArrowheads="1"/>
          </p:cNvSpPr>
          <p:nvPr>
            <p:ph type="sldNum"/>
          </p:nvPr>
        </p:nvSpPr>
        <p:spPr bwMode="auto">
          <a:xfrm>
            <a:off x="3778250" y="9264650"/>
            <a:ext cx="2887663" cy="485775"/>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fld id="{0D84AC6D-8545-47CB-BD27-9E4E6C8A5003}" type="slidenum">
              <a:rPr lang="el-GR"/>
              <a:pPr/>
              <a:t>‹#›</a:t>
            </a:fld>
            <a:endParaRPr 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0BA9E14-F63F-4FA2-BA08-840B782FA4FC}" type="slidenum">
              <a:rPr lang="el-GR"/>
              <a:pPr/>
              <a:t>1</a:t>
            </a:fld>
            <a:endParaRPr lang="el-GR"/>
          </a:p>
        </p:txBody>
      </p:sp>
      <p:sp>
        <p:nvSpPr>
          <p:cNvPr id="19457"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4674BD63-94E0-4CF3-803F-24EC46053F79}" type="slidenum">
              <a:rPr lang="el-GR"/>
              <a:pPr/>
              <a:t>10</a:t>
            </a:fld>
            <a:endParaRPr lang="el-GR"/>
          </a:p>
        </p:txBody>
      </p:sp>
      <p:sp>
        <p:nvSpPr>
          <p:cNvPr id="28673"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8674"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C60A2807-F140-4D71-82A1-3D41419FAB3B}" type="slidenum">
              <a:rPr lang="el-GR"/>
              <a:pPr/>
              <a:t>11</a:t>
            </a:fld>
            <a:endParaRPr lang="el-GR"/>
          </a:p>
        </p:txBody>
      </p:sp>
      <p:sp>
        <p:nvSpPr>
          <p:cNvPr id="29697"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9698"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454D0EC-30BE-4EAF-A056-F4A5E5FA06B1}" type="slidenum">
              <a:rPr lang="el-GR"/>
              <a:pPr/>
              <a:t>12</a:t>
            </a:fld>
            <a:endParaRPr lang="el-GR"/>
          </a:p>
        </p:txBody>
      </p:sp>
      <p:sp>
        <p:nvSpPr>
          <p:cNvPr id="30721"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30722"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B22C393-30B7-49D7-A835-C7B48192FAC8}" type="slidenum">
              <a:rPr lang="el-GR"/>
              <a:pPr/>
              <a:t>13</a:t>
            </a:fld>
            <a:endParaRPr lang="el-GR"/>
          </a:p>
        </p:txBody>
      </p:sp>
      <p:sp>
        <p:nvSpPr>
          <p:cNvPr id="31745"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31746"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10D8FA1-03C9-4DDA-91B9-3524330CBACA}" type="slidenum">
              <a:rPr lang="el-GR"/>
              <a:pPr/>
              <a:t>14</a:t>
            </a:fld>
            <a:endParaRPr lang="el-GR"/>
          </a:p>
        </p:txBody>
      </p:sp>
      <p:sp>
        <p:nvSpPr>
          <p:cNvPr id="32769"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32770"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0C8A598-E419-4AE0-82CE-B1933817EE86}" type="slidenum">
              <a:rPr lang="el-GR"/>
              <a:pPr/>
              <a:t>15</a:t>
            </a:fld>
            <a:endParaRPr lang="el-GR"/>
          </a:p>
        </p:txBody>
      </p:sp>
      <p:sp>
        <p:nvSpPr>
          <p:cNvPr id="33793"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33794"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39B4A939-7C37-429C-841C-1B35B756E861}" type="slidenum">
              <a:rPr lang="el-GR"/>
              <a:pPr/>
              <a:t>16</a:t>
            </a:fld>
            <a:endParaRPr lang="el-GR"/>
          </a:p>
        </p:txBody>
      </p:sp>
      <p:sp>
        <p:nvSpPr>
          <p:cNvPr id="34817"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34818"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B7BAD383-DB42-41FB-9363-7E8833B7520C}" type="slidenum">
              <a:rPr lang="el-GR"/>
              <a:pPr/>
              <a:t>2</a:t>
            </a:fld>
            <a:endParaRPr lang="el-GR"/>
          </a:p>
        </p:txBody>
      </p:sp>
      <p:sp>
        <p:nvSpPr>
          <p:cNvPr id="20481"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17CCD313-69B6-4EBD-A3AE-D55DD5A90F56}" type="slidenum">
              <a:rPr lang="el-GR"/>
              <a:pPr/>
              <a:t>3</a:t>
            </a:fld>
            <a:endParaRPr lang="el-GR"/>
          </a:p>
        </p:txBody>
      </p:sp>
      <p:sp>
        <p:nvSpPr>
          <p:cNvPr id="21505"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FB8361E8-C556-410A-B280-149AF3FA57E2}" type="slidenum">
              <a:rPr lang="el-GR"/>
              <a:pPr/>
              <a:t>4</a:t>
            </a:fld>
            <a:endParaRPr lang="el-GR"/>
          </a:p>
        </p:txBody>
      </p:sp>
      <p:sp>
        <p:nvSpPr>
          <p:cNvPr id="22529"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91E82F28-F1B7-42F9-B7A0-EE0EE38946A9}" type="slidenum">
              <a:rPr lang="el-GR"/>
              <a:pPr/>
              <a:t>5</a:t>
            </a:fld>
            <a:endParaRPr lang="el-GR"/>
          </a:p>
        </p:txBody>
      </p:sp>
      <p:sp>
        <p:nvSpPr>
          <p:cNvPr id="23553"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2075B5F2-66AB-46DA-9D7C-7973CC678FC6}" type="slidenum">
              <a:rPr lang="el-GR"/>
              <a:pPr/>
              <a:t>6</a:t>
            </a:fld>
            <a:endParaRPr lang="el-GR"/>
          </a:p>
        </p:txBody>
      </p:sp>
      <p:sp>
        <p:nvSpPr>
          <p:cNvPr id="24577"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095D1677-EFCD-41FF-903D-8F3DE15242A3}" type="slidenum">
              <a:rPr lang="el-GR"/>
              <a:pPr/>
              <a:t>7</a:t>
            </a:fld>
            <a:endParaRPr lang="el-GR"/>
          </a:p>
        </p:txBody>
      </p:sp>
      <p:sp>
        <p:nvSpPr>
          <p:cNvPr id="25601"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5602"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E2EFEE69-5170-4621-96E5-E61A2190D22E}" type="slidenum">
              <a:rPr lang="el-GR"/>
              <a:pPr/>
              <a:t>8</a:t>
            </a:fld>
            <a:endParaRPr lang="el-GR"/>
          </a:p>
        </p:txBody>
      </p:sp>
      <p:sp>
        <p:nvSpPr>
          <p:cNvPr id="26625"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6626"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p:nvPr>
        </p:nvSpPr>
        <p:spPr>
          <a:ln/>
        </p:spPr>
        <p:txBody>
          <a:bodyPr/>
          <a:lstStyle/>
          <a:p>
            <a:fld id="{7BCC2120-9A27-4AFD-9599-83605E312CD1}" type="slidenum">
              <a:rPr lang="el-GR"/>
              <a:pPr/>
              <a:t>9</a:t>
            </a:fld>
            <a:endParaRPr lang="el-GR"/>
          </a:p>
        </p:txBody>
      </p:sp>
      <p:sp>
        <p:nvSpPr>
          <p:cNvPr id="27649" name="Rectangle 1"/>
          <p:cNvSpPr txBox="1">
            <a:spLocks noChangeArrowheads="1"/>
          </p:cNvSpPr>
          <p:nvPr>
            <p:ph type="sldImg"/>
          </p:nvPr>
        </p:nvSpPr>
        <p:spPr bwMode="auto">
          <a:xfrm>
            <a:off x="895350" y="731838"/>
            <a:ext cx="4878388" cy="3657600"/>
          </a:xfrm>
          <a:prstGeom prst="rect">
            <a:avLst/>
          </a:prstGeom>
          <a:solidFill>
            <a:srgbClr val="FFFFFF"/>
          </a:solidFill>
          <a:ln>
            <a:solidFill>
              <a:srgbClr val="000000"/>
            </a:solidFill>
            <a:miter lim="800000"/>
            <a:headEnd/>
            <a:tailEnd/>
          </a:ln>
        </p:spPr>
      </p:sp>
      <p:sp>
        <p:nvSpPr>
          <p:cNvPr id="27650" name="Rectangle 2"/>
          <p:cNvSpPr txBox="1">
            <a:spLocks noChangeArrowheads="1"/>
          </p:cNvSpPr>
          <p:nvPr>
            <p:ph type="body" idx="1"/>
          </p:nvPr>
        </p:nvSpPr>
        <p:spPr bwMode="auto">
          <a:xfrm>
            <a:off x="666750" y="4633913"/>
            <a:ext cx="5335588" cy="4387850"/>
          </a:xfrm>
          <a:prstGeom prst="rect">
            <a:avLst/>
          </a:prstGeom>
          <a:noFill/>
          <a:ln cap="flat">
            <a:round/>
            <a:headEnd/>
            <a:tailEnd/>
          </a:ln>
        </p:spPr>
        <p:txBody>
          <a:bodyPr wrap="none" anchor="ct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5" name="4 - Θέση αριθμού διαφάνειας"/>
          <p:cNvSpPr>
            <a:spLocks noGrp="1"/>
          </p:cNvSpPr>
          <p:nvPr>
            <p:ph type="sldNum" idx="11"/>
          </p:nvPr>
        </p:nvSpPr>
        <p:spPr/>
        <p:txBody>
          <a:bodyPr/>
          <a:lstStyle>
            <a:lvl1pPr>
              <a:defRPr/>
            </a:lvl1pPr>
          </a:lstStyle>
          <a:p>
            <a:fld id="{FEC28086-BF1F-4BFB-A5E5-FBB24B2C1EDF}"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5" name="4 - Θέση αριθμού διαφάνειας"/>
          <p:cNvSpPr>
            <a:spLocks noGrp="1"/>
          </p:cNvSpPr>
          <p:nvPr>
            <p:ph type="sldNum" idx="11"/>
          </p:nvPr>
        </p:nvSpPr>
        <p:spPr/>
        <p:txBody>
          <a:bodyPr/>
          <a:lstStyle>
            <a:lvl1pPr>
              <a:defRPr/>
            </a:lvl1pPr>
          </a:lstStyle>
          <a:p>
            <a:fld id="{75325C9F-8401-481D-ABDF-89634D160465}"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8588"/>
            <a:ext cx="2055813" cy="60721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8588"/>
            <a:ext cx="6019800" cy="60721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5" name="4 - Θέση αριθμού διαφάνειας"/>
          <p:cNvSpPr>
            <a:spLocks noGrp="1"/>
          </p:cNvSpPr>
          <p:nvPr>
            <p:ph type="sldNum" idx="11"/>
          </p:nvPr>
        </p:nvSpPr>
        <p:spPr/>
        <p:txBody>
          <a:bodyPr/>
          <a:lstStyle>
            <a:lvl1pPr>
              <a:defRPr/>
            </a:lvl1pPr>
          </a:lstStyle>
          <a:p>
            <a:fld id="{9F722A95-3BF8-41DD-AD74-46875B049225}"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5" name="4 - Θέση αριθμού διαφάνειας"/>
          <p:cNvSpPr>
            <a:spLocks noGrp="1"/>
          </p:cNvSpPr>
          <p:nvPr>
            <p:ph type="sldNum" idx="11"/>
          </p:nvPr>
        </p:nvSpPr>
        <p:spPr/>
        <p:txBody>
          <a:bodyPr/>
          <a:lstStyle>
            <a:lvl1pPr>
              <a:defRPr/>
            </a:lvl1pPr>
          </a:lstStyle>
          <a:p>
            <a:fld id="{83D1CDDD-F45C-415B-AFB6-16E2E358CA23}"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5" name="4 - Θέση αριθμού διαφάνειας"/>
          <p:cNvSpPr>
            <a:spLocks noGrp="1"/>
          </p:cNvSpPr>
          <p:nvPr>
            <p:ph type="sldNum" idx="11"/>
          </p:nvPr>
        </p:nvSpPr>
        <p:spPr/>
        <p:txBody>
          <a:bodyPr/>
          <a:lstStyle>
            <a:lvl1pPr>
              <a:defRPr/>
            </a:lvl1pPr>
          </a:lstStyle>
          <a:p>
            <a:fld id="{075C8D54-17CF-4A94-8FCC-DF6B004AADBC}"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7013"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6613" y="1600200"/>
            <a:ext cx="4038600"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6" name="5 - Θέση αριθμού διαφάνειας"/>
          <p:cNvSpPr>
            <a:spLocks noGrp="1"/>
          </p:cNvSpPr>
          <p:nvPr>
            <p:ph type="sldNum" idx="11"/>
          </p:nvPr>
        </p:nvSpPr>
        <p:spPr/>
        <p:txBody>
          <a:bodyPr/>
          <a:lstStyle>
            <a:lvl1pPr>
              <a:defRPr/>
            </a:lvl1pPr>
          </a:lstStyle>
          <a:p>
            <a:fld id="{AC2DC2EB-D22A-45F9-9673-3966ADD7058E}"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8" name="7 - Θέση αριθμού διαφάνειας"/>
          <p:cNvSpPr>
            <a:spLocks noGrp="1"/>
          </p:cNvSpPr>
          <p:nvPr>
            <p:ph type="sldNum" idx="11"/>
          </p:nvPr>
        </p:nvSpPr>
        <p:spPr/>
        <p:txBody>
          <a:bodyPr/>
          <a:lstStyle>
            <a:lvl1pPr>
              <a:defRPr/>
            </a:lvl1pPr>
          </a:lstStyle>
          <a:p>
            <a:fld id="{448D204A-7039-429C-BDE6-F682A508A6B7}"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4" name="3 - Θέση αριθμού διαφάνειας"/>
          <p:cNvSpPr>
            <a:spLocks noGrp="1"/>
          </p:cNvSpPr>
          <p:nvPr>
            <p:ph type="sldNum" idx="11"/>
          </p:nvPr>
        </p:nvSpPr>
        <p:spPr/>
        <p:txBody>
          <a:bodyPr/>
          <a:lstStyle>
            <a:lvl1pPr>
              <a:defRPr/>
            </a:lvl1pPr>
          </a:lstStyle>
          <a:p>
            <a:fld id="{CFD2EE77-D84D-4A5E-B3BB-5F0AF300A1D1}"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3" name="2 - Θέση αριθμού διαφάνειας"/>
          <p:cNvSpPr>
            <a:spLocks noGrp="1"/>
          </p:cNvSpPr>
          <p:nvPr>
            <p:ph type="sldNum" idx="11"/>
          </p:nvPr>
        </p:nvSpPr>
        <p:spPr/>
        <p:txBody>
          <a:bodyPr/>
          <a:lstStyle>
            <a:lvl1pPr>
              <a:defRPr/>
            </a:lvl1pPr>
          </a:lstStyle>
          <a:p>
            <a:fld id="{1C858525-ECCD-4F3F-9266-A9C9E5C6911D}"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6" name="5 - Θέση αριθμού διαφάνειας"/>
          <p:cNvSpPr>
            <a:spLocks noGrp="1"/>
          </p:cNvSpPr>
          <p:nvPr>
            <p:ph type="sldNum" idx="11"/>
          </p:nvPr>
        </p:nvSpPr>
        <p:spPr/>
        <p:txBody>
          <a:bodyPr/>
          <a:lstStyle>
            <a:lvl1pPr>
              <a:defRPr/>
            </a:lvl1pPr>
          </a:lstStyle>
          <a:p>
            <a:fld id="{4F5AFCF6-8E62-487D-8EB4-A83BC154191F}"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idx="10"/>
          </p:nvPr>
        </p:nvSpPr>
        <p:spPr/>
        <p:txBody>
          <a:bodyPr/>
          <a:lstStyle>
            <a:lvl1pPr>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6" name="5 - Θέση αριθμού διαφάνειας"/>
          <p:cNvSpPr>
            <a:spLocks noGrp="1"/>
          </p:cNvSpPr>
          <p:nvPr>
            <p:ph type="sldNum" idx="11"/>
          </p:nvPr>
        </p:nvSpPr>
        <p:spPr/>
        <p:txBody>
          <a:bodyPr/>
          <a:lstStyle>
            <a:lvl1pPr>
              <a:defRPr/>
            </a:lvl1pPr>
          </a:lstStyle>
          <a:p>
            <a:fld id="{050D293A-8B3E-4F9F-9F60-27B3B2150498}"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8588"/>
            <a:ext cx="8228013" cy="14335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Πατήστε για επεξεργασία της μορφής κειμένου του τίτλου</a:t>
            </a:r>
          </a:p>
        </p:txBody>
      </p:sp>
      <p:sp>
        <p:nvSpPr>
          <p:cNvPr id="1026" name="Rectangle 2"/>
          <p:cNvSpPr>
            <a:spLocks noGrp="1" noChangeArrowheads="1"/>
          </p:cNvSpPr>
          <p:nvPr>
            <p:ph type="body" idx="1"/>
          </p:nvPr>
        </p:nvSpPr>
        <p:spPr bwMode="auto">
          <a:xfrm>
            <a:off x="457200" y="1600200"/>
            <a:ext cx="8228013" cy="4600575"/>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r>
              <a:rPr lang="en-GB" smtClean="0"/>
              <a:t>Πατήστε για επεξεργασία της μορφής κειμένου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p:txBody>
      </p:sp>
      <p:sp>
        <p:nvSpPr>
          <p:cNvPr id="1027" name="Rectangle 3"/>
          <p:cNvSpPr>
            <a:spLocks noGrp="1" noChangeArrowheads="1"/>
          </p:cNvSpPr>
          <p:nvPr>
            <p:ph type="dt"/>
          </p:nvPr>
        </p:nvSpPr>
        <p:spPr bwMode="auto">
          <a:xfrm>
            <a:off x="457200" y="6354763"/>
            <a:ext cx="2132013" cy="3667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D8D3D807-6352-4750-A25F-8E20699F3178}" type="datetime1">
              <a:rPr lang="el-GR"/>
              <a:pPr/>
              <a:t>11/2/2015</a:t>
            </a:fld>
            <a:r>
              <a:rPr lang="el-GR"/>
              <a:t> </a:t>
            </a:r>
            <a:fld id="{572D35DC-541D-41D0-8F1F-244727900C88}" type="datetime1">
              <a:rPr lang="el-GR"/>
              <a:pPr/>
              <a:t>11/2/2015</a:t>
            </a:fld>
            <a:endParaRPr lang="el-GR"/>
          </a:p>
        </p:txBody>
      </p:sp>
      <p:sp>
        <p:nvSpPr>
          <p:cNvPr id="1028" name="Text Box 4"/>
          <p:cNvSpPr txBox="1">
            <a:spLocks noChangeArrowheads="1"/>
          </p:cNvSpPr>
          <p:nvPr/>
        </p:nvSpPr>
        <p:spPr bwMode="auto">
          <a:xfrm>
            <a:off x="3124200" y="6354763"/>
            <a:ext cx="2895600" cy="368300"/>
          </a:xfrm>
          <a:prstGeom prst="rect">
            <a:avLst/>
          </a:prstGeom>
          <a:noFill/>
          <a:ln w="9525" cap="flat">
            <a:noFill/>
            <a:round/>
            <a:headEnd/>
            <a:tailEnd/>
          </a:ln>
          <a:effectLst/>
        </p:spPr>
        <p:txBody>
          <a:bodyPr wrap="none" anchor="ctr"/>
          <a:lstStyle/>
          <a:p>
            <a:endParaRPr lang="el-GR"/>
          </a:p>
        </p:txBody>
      </p:sp>
      <p:sp>
        <p:nvSpPr>
          <p:cNvPr id="1029" name="Rectangle 5"/>
          <p:cNvSpPr>
            <a:spLocks noGrp="1" noChangeArrowheads="1"/>
          </p:cNvSpPr>
          <p:nvPr>
            <p:ph type="sldNum"/>
          </p:nvPr>
        </p:nvSpPr>
        <p:spPr bwMode="auto">
          <a:xfrm>
            <a:off x="6553200" y="6354763"/>
            <a:ext cx="2132013" cy="3667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fld id="{4FD5B1E0-7D3C-4548-A246-ECF49F365076}"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9.emf"/><Relationship Id="rId13" Type="http://schemas.openxmlformats.org/officeDocument/2006/relationships/image" Target="../media/image14.emf"/><Relationship Id="rId18" Type="http://schemas.openxmlformats.org/officeDocument/2006/relationships/image" Target="../media/image19.emf"/><Relationship Id="rId3" Type="http://schemas.openxmlformats.org/officeDocument/2006/relationships/image" Target="../media/image4.emf"/><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emf"/><Relationship Id="rId2" Type="http://schemas.openxmlformats.org/officeDocument/2006/relationships/notesSlide" Target="../notesSlides/notesSlide10.xml"/><Relationship Id="rId16" Type="http://schemas.openxmlformats.org/officeDocument/2006/relationships/image" Target="../media/image17.emf"/><Relationship Id="rId1" Type="http://schemas.openxmlformats.org/officeDocument/2006/relationships/slideLayout" Target="../slideLayouts/slideLayout7.xml"/><Relationship Id="rId6" Type="http://schemas.openxmlformats.org/officeDocument/2006/relationships/image" Target="../media/image7.emf"/><Relationship Id="rId11" Type="http://schemas.openxmlformats.org/officeDocument/2006/relationships/image" Target="../media/image12.emf"/><Relationship Id="rId5" Type="http://schemas.openxmlformats.org/officeDocument/2006/relationships/image" Target="../media/image6.emf"/><Relationship Id="rId15" Type="http://schemas.openxmlformats.org/officeDocument/2006/relationships/image" Target="../media/image16.png"/><Relationship Id="rId10" Type="http://schemas.openxmlformats.org/officeDocument/2006/relationships/image" Target="../media/image11.emf"/><Relationship Id="rId19" Type="http://schemas.openxmlformats.org/officeDocument/2006/relationships/image" Target="../media/image20.emf"/><Relationship Id="rId4" Type="http://schemas.openxmlformats.org/officeDocument/2006/relationships/image" Target="../media/image5.emf"/><Relationship Id="rId9" Type="http://schemas.openxmlformats.org/officeDocument/2006/relationships/image" Target="../media/image10.emf"/><Relationship Id="rId14" Type="http://schemas.openxmlformats.org/officeDocument/2006/relationships/image" Target="../media/image15.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ChangeArrowheads="1"/>
          </p:cNvSpPr>
          <p:nvPr/>
        </p:nvSpPr>
        <p:spPr bwMode="auto">
          <a:xfrm>
            <a:off x="792163" y="1803400"/>
            <a:ext cx="7780337" cy="3751263"/>
          </a:xfrm>
          <a:prstGeom prst="rect">
            <a:avLst/>
          </a:prstGeom>
          <a:noFill/>
          <a:ln w="9525" cap="flat">
            <a:noFill/>
            <a:round/>
            <a:headEnd/>
            <a:tailEnd/>
          </a:ln>
          <a:effectLst/>
        </p:spPr>
        <p:txBody>
          <a:bodyPr lIns="90000" tIns="46800" rIns="90000" bIns="46800" anchor="ctr">
            <a:spAutoFit/>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rPr>
              <a:t>ΣΤΡΑΤΗΓΙΚΗ, ΠΕΡΙΕΧΟΜΕΝΟ, ΔΙΑΒΟΥΛΕΥΣΗ, ΠΛΑΙΣΙΟ ΕΦΑΡΜΟΓΗΣ</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rPr>
              <a:t>του</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rPr>
              <a:t>ΕΠΙΧΕΙΡΗΣΙΑΚΟΥ ΠΡΟΓΡΑΜΜΑΤΟΣ</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E46C0A"/>
                </a:solidFill>
                <a:latin typeface="Calibri" pitchFamily="32" charset="0"/>
              </a:rPr>
              <a:t>«Επισιτιστικής και Βασικής Υλικής Συνδρομής 2015-2020»</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rPr>
              <a:t>με την συγχρηματοδότηση του </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rPr>
              <a:t>ΤΑΜΕΙΟΥ ΕΥΡΩΠΑΪΚΗΣ ΒΟΗΘΕΙΑΣ ΓΙΑ ΤΟΥΣ ΑΠΟΡΟΥΣ (TEBA/FEAD)</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sz="2400" b="1">
              <a:solidFill>
                <a:srgbClr val="31859C"/>
              </a:solidFill>
              <a:latin typeface="Calibri" pitchFamily="32"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sz="2400" b="1">
              <a:solidFill>
                <a:srgbClr val="31859C"/>
              </a:solidFill>
              <a:latin typeface="Calibri" pitchFamily="32" charset="0"/>
            </a:endParaRPr>
          </a:p>
        </p:txBody>
      </p:sp>
      <p:sp>
        <p:nvSpPr>
          <p:cNvPr id="3074" name="Rectangle 2"/>
          <p:cNvSpPr>
            <a:spLocks noChangeArrowheads="1"/>
          </p:cNvSpPr>
          <p:nvPr/>
        </p:nvSpPr>
        <p:spPr bwMode="auto">
          <a:xfrm>
            <a:off x="3248025" y="5572125"/>
            <a:ext cx="3714750" cy="368300"/>
          </a:xfrm>
          <a:prstGeom prst="rect">
            <a:avLst/>
          </a:prstGeom>
          <a:noFill/>
          <a:ln w="9525" cap="flat">
            <a:noFill/>
            <a:round/>
            <a:headEnd/>
            <a:tailEnd/>
          </a:ln>
          <a:effectLst/>
        </p:spPr>
        <p:txBody>
          <a:bodyPr wrap="none"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b="1" i="1">
                <a:solidFill>
                  <a:srgbClr val="000000"/>
                </a:solidFill>
                <a:latin typeface="Calibri" pitchFamily="32" charset="0"/>
              </a:rPr>
              <a:t>ΘΕΣΣΑΛΟΝΙΚΗ  , </a:t>
            </a:r>
            <a:r>
              <a:rPr lang="en-US" b="1" i="1">
                <a:solidFill>
                  <a:srgbClr val="000000"/>
                </a:solidFill>
                <a:latin typeface="Calibri" pitchFamily="32" charset="0"/>
              </a:rPr>
              <a:t>18 </a:t>
            </a:r>
            <a:r>
              <a:rPr lang="el-GR" b="1" i="1">
                <a:solidFill>
                  <a:srgbClr val="000000"/>
                </a:solidFill>
                <a:latin typeface="Calibri" pitchFamily="32" charset="0"/>
              </a:rPr>
              <a:t>Δεκεμβρίου 2014</a:t>
            </a:r>
          </a:p>
        </p:txBody>
      </p:sp>
      <p:grpSp>
        <p:nvGrpSpPr>
          <p:cNvPr id="3075" name="Group 3"/>
          <p:cNvGrpSpPr>
            <a:grpSpLocks/>
          </p:cNvGrpSpPr>
          <p:nvPr/>
        </p:nvGrpSpPr>
        <p:grpSpPr bwMode="auto">
          <a:xfrm>
            <a:off x="250825" y="260350"/>
            <a:ext cx="1925638" cy="1227138"/>
            <a:chOff x="158" y="164"/>
            <a:chExt cx="1213" cy="773"/>
          </a:xfrm>
        </p:grpSpPr>
        <p:pic>
          <p:nvPicPr>
            <p:cNvPr id="3076" name="Picture 4"/>
            <p:cNvPicPr>
              <a:picLocks noChangeAspect="1" noChangeArrowheads="1"/>
            </p:cNvPicPr>
            <p:nvPr/>
          </p:nvPicPr>
          <p:blipFill>
            <a:blip r:embed="rId3" cstate="print"/>
            <a:srcRect/>
            <a:stretch>
              <a:fillRect/>
            </a:stretch>
          </p:blipFill>
          <p:spPr bwMode="auto">
            <a:xfrm>
              <a:off x="559" y="164"/>
              <a:ext cx="419" cy="419"/>
            </a:xfrm>
            <a:prstGeom prst="rect">
              <a:avLst/>
            </a:prstGeom>
            <a:noFill/>
            <a:ln w="9525" cap="flat">
              <a:noFill/>
              <a:round/>
              <a:headEnd/>
              <a:tailEnd/>
            </a:ln>
            <a:effectLst/>
          </p:spPr>
        </p:pic>
        <p:sp>
          <p:nvSpPr>
            <p:cNvPr id="3077" name="Text Box 5"/>
            <p:cNvSpPr txBox="1">
              <a:spLocks noChangeArrowheads="1"/>
            </p:cNvSpPr>
            <p:nvPr/>
          </p:nvSpPr>
          <p:spPr bwMode="auto">
            <a:xfrm>
              <a:off x="158" y="563"/>
              <a:ext cx="1213" cy="375"/>
            </a:xfrm>
            <a:prstGeom prst="rect">
              <a:avLst/>
            </a:prstGeom>
            <a:noFill/>
            <a:ln w="9525" cap="flat">
              <a:noFill/>
              <a:round/>
              <a:headEnd/>
              <a:tailEnd/>
            </a:ln>
            <a:effectLst/>
          </p:spPr>
          <p:txBody>
            <a:bodyPr lIns="90000" tIns="46800" rIns="90000" bIns="46800">
              <a:spAutoFit/>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a:solidFill>
                    <a:srgbClr val="365F91"/>
                  </a:solidFill>
                  <a:latin typeface="Calibri" pitchFamily="32" charset="0"/>
                </a:rPr>
                <a:t>ΥΠΟΥΡΓΕΙΟ ΕΡΓΑΣΙΑΣ,</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100" b="1">
                  <a:solidFill>
                    <a:srgbClr val="365F91"/>
                  </a:solidFill>
                  <a:latin typeface="Calibri" pitchFamily="32" charset="0"/>
                </a:rPr>
                <a:t>ΚΟΙΝΩΝΙΚΗΣ ΑΣΦΑΛΙΣΗΣ &amp; ΠΡΟΝΟΙΑΣ</a:t>
              </a:r>
            </a:p>
          </p:txBody>
        </p:sp>
      </p:grpSp>
      <p:pic>
        <p:nvPicPr>
          <p:cNvPr id="3078" name="Picture 6"/>
          <p:cNvPicPr>
            <a:picLocks noChangeAspect="1" noChangeArrowheads="1"/>
          </p:cNvPicPr>
          <p:nvPr/>
        </p:nvPicPr>
        <p:blipFill>
          <a:blip r:embed="rId4" cstate="print"/>
          <a:srcRect/>
          <a:stretch>
            <a:fillRect/>
          </a:stretch>
        </p:blipFill>
        <p:spPr bwMode="auto">
          <a:xfrm>
            <a:off x="7429500" y="357188"/>
            <a:ext cx="1300163" cy="1087437"/>
          </a:xfrm>
          <a:prstGeom prst="rect">
            <a:avLst/>
          </a:prstGeom>
          <a:noFill/>
          <a:ln w="9525" cap="flat">
            <a:noFill/>
            <a:round/>
            <a:headEnd/>
            <a:tailEnd/>
          </a:ln>
          <a:effectLst/>
        </p:spPr>
      </p:pic>
      <p:sp>
        <p:nvSpPr>
          <p:cNvPr id="3079" name="Text Box 7"/>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585F5B5-F54B-4A20-BF07-8C08A86E7878}"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sz="1200">
              <a:solidFill>
                <a:srgbClr val="898989"/>
              </a:solidFill>
              <a:latin typeface="Calibri" pitchFamily="32" charset="0"/>
            </a:endParaRPr>
          </a:p>
        </p:txBody>
      </p:sp>
      <p:sp>
        <p:nvSpPr>
          <p:cNvPr id="3080" name="Text Box 8"/>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Η ΕΘΝΙΚΗ ΕΠΙΤΡΟΠΗ ΣΥΝΤΟΝΙΣΜΟΥ ΤΩΝ ΔΡΑΣΕΩΝ ΑΝΤΙΜΕΤΩΠΙΣΗΣ ΤΗΣ ΑΚΡΑΙΑΣ ΦΤΩΧΕΙΑΣ</a:t>
            </a:r>
          </a:p>
        </p:txBody>
      </p:sp>
      <p:sp>
        <p:nvSpPr>
          <p:cNvPr id="12290" name="Text Box 2"/>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2291" name="Text Box 3"/>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C8CE0E4-E375-439E-989E-9EB9897FD411}"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l-GR" sz="1200">
              <a:solidFill>
                <a:srgbClr val="898989"/>
              </a:solidFill>
              <a:latin typeface="Calibri" pitchFamily="32" charset="0"/>
            </a:endParaRPr>
          </a:p>
        </p:txBody>
      </p:sp>
      <p:grpSp>
        <p:nvGrpSpPr>
          <p:cNvPr id="12292" name="Group 4"/>
          <p:cNvGrpSpPr>
            <a:grpSpLocks/>
          </p:cNvGrpSpPr>
          <p:nvPr/>
        </p:nvGrpSpPr>
        <p:grpSpPr bwMode="auto">
          <a:xfrm>
            <a:off x="928688" y="1285875"/>
            <a:ext cx="7510462" cy="4886325"/>
            <a:chOff x="585" y="810"/>
            <a:chExt cx="4731" cy="3078"/>
          </a:xfrm>
        </p:grpSpPr>
        <p:sp>
          <p:nvSpPr>
            <p:cNvPr id="12293" name="Rectangle 5"/>
            <p:cNvSpPr>
              <a:spLocks noChangeArrowheads="1"/>
            </p:cNvSpPr>
            <p:nvPr/>
          </p:nvSpPr>
          <p:spPr bwMode="auto">
            <a:xfrm>
              <a:off x="585" y="834"/>
              <a:ext cx="4731" cy="3054"/>
            </a:xfrm>
            <a:prstGeom prst="rect">
              <a:avLst/>
            </a:prstGeom>
            <a:noFill/>
            <a:ln w="9525" cap="flat">
              <a:noFill/>
              <a:round/>
              <a:headEnd/>
              <a:tailEnd/>
            </a:ln>
            <a:effectLst/>
          </p:spPr>
          <p:txBody>
            <a:bodyPr wrap="none" anchor="ctr"/>
            <a:lstStyle/>
            <a:p>
              <a:endParaRPr lang="el-GR"/>
            </a:p>
          </p:txBody>
        </p:sp>
        <p:pic>
          <p:nvPicPr>
            <p:cNvPr id="12294" name="Picture 6"/>
            <p:cNvPicPr>
              <a:picLocks noChangeAspect="1" noChangeArrowheads="1"/>
            </p:cNvPicPr>
            <p:nvPr/>
          </p:nvPicPr>
          <p:blipFill>
            <a:blip r:embed="rId3" cstate="print"/>
            <a:srcRect/>
            <a:stretch>
              <a:fillRect/>
            </a:stretch>
          </p:blipFill>
          <p:spPr bwMode="auto">
            <a:xfrm>
              <a:off x="1515" y="2438"/>
              <a:ext cx="845" cy="390"/>
            </a:xfrm>
            <a:prstGeom prst="rect">
              <a:avLst/>
            </a:prstGeom>
            <a:noFill/>
            <a:ln w="9525" cap="flat">
              <a:noFill/>
              <a:round/>
              <a:headEnd/>
              <a:tailEnd/>
            </a:ln>
            <a:effectLst/>
          </p:spPr>
        </p:pic>
        <p:pic>
          <p:nvPicPr>
            <p:cNvPr id="12295" name="Picture 7"/>
            <p:cNvPicPr>
              <a:picLocks noChangeAspect="1" noChangeArrowheads="1"/>
            </p:cNvPicPr>
            <p:nvPr/>
          </p:nvPicPr>
          <p:blipFill>
            <a:blip r:embed="rId4" cstate="print"/>
            <a:srcRect/>
            <a:stretch>
              <a:fillRect/>
            </a:stretch>
          </p:blipFill>
          <p:spPr bwMode="auto">
            <a:xfrm>
              <a:off x="1515" y="2438"/>
              <a:ext cx="845" cy="390"/>
            </a:xfrm>
            <a:prstGeom prst="rect">
              <a:avLst/>
            </a:prstGeom>
            <a:noFill/>
            <a:ln w="9525" cap="flat">
              <a:noFill/>
              <a:round/>
              <a:headEnd/>
              <a:tailEnd/>
            </a:ln>
            <a:effectLst/>
          </p:spPr>
        </p:pic>
        <p:pic>
          <p:nvPicPr>
            <p:cNvPr id="12296" name="Picture 8"/>
            <p:cNvPicPr>
              <a:picLocks noChangeAspect="1" noChangeArrowheads="1"/>
            </p:cNvPicPr>
            <p:nvPr/>
          </p:nvPicPr>
          <p:blipFill>
            <a:blip r:embed="rId5" cstate="print"/>
            <a:srcRect/>
            <a:stretch>
              <a:fillRect/>
            </a:stretch>
          </p:blipFill>
          <p:spPr bwMode="auto">
            <a:xfrm>
              <a:off x="1663" y="2459"/>
              <a:ext cx="573" cy="330"/>
            </a:xfrm>
            <a:prstGeom prst="rect">
              <a:avLst/>
            </a:prstGeom>
            <a:noFill/>
            <a:ln w="9525" cap="flat">
              <a:noFill/>
              <a:round/>
              <a:headEnd/>
              <a:tailEnd/>
            </a:ln>
            <a:effectLst/>
          </p:spPr>
        </p:pic>
        <p:pic>
          <p:nvPicPr>
            <p:cNvPr id="12297" name="Picture 9"/>
            <p:cNvPicPr>
              <a:picLocks noChangeAspect="1" noChangeArrowheads="1"/>
            </p:cNvPicPr>
            <p:nvPr/>
          </p:nvPicPr>
          <p:blipFill>
            <a:blip r:embed="rId6" cstate="print"/>
            <a:srcRect/>
            <a:stretch>
              <a:fillRect/>
            </a:stretch>
          </p:blipFill>
          <p:spPr bwMode="auto">
            <a:xfrm>
              <a:off x="1663" y="2459"/>
              <a:ext cx="573" cy="330"/>
            </a:xfrm>
            <a:prstGeom prst="rect">
              <a:avLst/>
            </a:prstGeom>
            <a:noFill/>
            <a:ln w="9525" cap="flat">
              <a:noFill/>
              <a:round/>
              <a:headEnd/>
              <a:tailEnd/>
            </a:ln>
            <a:effectLst/>
          </p:spPr>
        </p:pic>
        <p:pic>
          <p:nvPicPr>
            <p:cNvPr id="12298" name="Picture 10"/>
            <p:cNvPicPr>
              <a:picLocks noChangeAspect="1" noChangeArrowheads="1"/>
            </p:cNvPicPr>
            <p:nvPr/>
          </p:nvPicPr>
          <p:blipFill>
            <a:blip r:embed="rId7" cstate="print"/>
            <a:srcRect/>
            <a:stretch>
              <a:fillRect/>
            </a:stretch>
          </p:blipFill>
          <p:spPr bwMode="auto">
            <a:xfrm>
              <a:off x="1536" y="2452"/>
              <a:ext cx="803" cy="348"/>
            </a:xfrm>
            <a:prstGeom prst="rect">
              <a:avLst/>
            </a:prstGeom>
            <a:noFill/>
            <a:ln w="9525" cap="flat">
              <a:noFill/>
              <a:round/>
              <a:headEnd/>
              <a:tailEnd/>
            </a:ln>
            <a:effectLst/>
          </p:spPr>
        </p:pic>
        <p:sp>
          <p:nvSpPr>
            <p:cNvPr id="12299" name="Freeform 11"/>
            <p:cNvSpPr>
              <a:spLocks noChangeArrowheads="1"/>
            </p:cNvSpPr>
            <p:nvPr/>
          </p:nvSpPr>
          <p:spPr bwMode="auto">
            <a:xfrm>
              <a:off x="1535" y="2450"/>
              <a:ext cx="802" cy="348"/>
            </a:xfrm>
            <a:custGeom>
              <a:avLst/>
              <a:gdLst>
                <a:gd name="G0" fmla="*/ 1 0 51712"/>
                <a:gd name="G1" fmla="+- 1 0 0"/>
                <a:gd name="T0" fmla="*/ 10 256 1"/>
                <a:gd name="T1" fmla="*/ 0 256 1"/>
                <a:gd name="G2" fmla="+- 0 T0 T1"/>
                <a:gd name="G3" fmla="cos 712 G2"/>
                <a:gd name="T2" fmla="*/ 10 256 1"/>
                <a:gd name="T3" fmla="*/ 0 256 1"/>
                <a:gd name="G4" fmla="+- 0 T2 T3"/>
                <a:gd name="G5" fmla="cos 710 G4"/>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3426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117 0 0"/>
                <a:gd name="G45" fmla="+- 1 0 0"/>
                <a:gd name="G46" fmla="+- 1 0 0"/>
                <a:gd name="G47" fmla="+- 1 0 0"/>
                <a:gd name="G48" fmla="+- 1 0 0"/>
                <a:gd name="G49" fmla="+- 1 0 0"/>
                <a:gd name="G50" fmla="+- 1 0 0"/>
                <a:gd name="G51" fmla="+- 1 0 0"/>
                <a:gd name="G52" fmla="+- 1 0 0"/>
                <a:gd name="T4" fmla="*/ 10 256 1"/>
                <a:gd name="T5" fmla="*/ 0 256 1"/>
                <a:gd name="G53" fmla="+- 0 T4 T5"/>
                <a:gd name="G54" fmla="cos 875 G53"/>
                <a:gd name="T6" fmla="*/ 10 256 1"/>
                <a:gd name="T7" fmla="*/ 0 256 1"/>
                <a:gd name="G55" fmla="+- 0 T6 T7"/>
                <a:gd name="G56" fmla="cos 874 G55"/>
                <a:gd name="G57" fmla="*/ 1 6533 38528"/>
                <a:gd name="G58" fmla="+- 1 0 0"/>
                <a:gd name="G59" fmla="+- 1 0 0"/>
                <a:gd name="G60" fmla="+- 1 0 0"/>
                <a:gd name="G61" fmla="+- 1 0 0"/>
                <a:gd name="G62" fmla="+- 1 0 0"/>
                <a:gd name="G63" fmla="+- 1 0 0"/>
                <a:gd name="G64" fmla="+- 1 0 0"/>
                <a:gd name="G65" fmla="+- 1534 0 0"/>
                <a:gd name="G66" fmla="+- 1 0 0"/>
                <a:gd name="G67" fmla="+- 1 0 0"/>
                <a:gd name="G68" fmla="+- 1 0 0"/>
                <a:gd name="G69" fmla="*/ 1 0 51712"/>
                <a:gd name="G70" fmla="+- 1 0 0"/>
                <a:gd name="G71" fmla="+- 1 0 0"/>
                <a:gd name="G72" fmla="+- 1 0 0"/>
                <a:gd name="G73" fmla="+- 1 0 0"/>
                <a:gd name="G74" fmla="*/ 1 10681 38528"/>
                <a:gd name="G75" fmla="+- 1 0 0"/>
                <a:gd name="G76" fmla="+- 1 0 0"/>
                <a:gd name="G77" fmla="+- 1 0 0"/>
                <a:gd name="G78" fmla="*/ 1 15393 9632"/>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25289 38528"/>
                <a:gd name="G97" fmla="+- 1 0 0"/>
                <a:gd name="G98" fmla="+- 1 0 0"/>
                <a:gd name="G99" fmla="+- 1 0 0"/>
                <a:gd name="G100" fmla="+- 1 0 0"/>
                <a:gd name="G101" fmla="+- 1 0 0"/>
                <a:gd name="G102" fmla="+- 1 0 0"/>
                <a:gd name="G103" fmla="+- 1 0 0"/>
                <a:gd name="G104" fmla="+- 1 0 0"/>
                <a:gd name="G105" fmla="+- 1 0 0"/>
                <a:gd name="G106" fmla="+- 1 0 0"/>
                <a:gd name="G107" fmla="+- 1 0 0"/>
                <a:gd name="G108" fmla="+- 1 0 0"/>
                <a:gd name="G109" fmla="+- 8193 0 0"/>
                <a:gd name="G110" fmla="+- 1 0 0"/>
                <a:gd name="G111" fmla="+- 1 0 0"/>
                <a:gd name="G112" fmla="+- 1 0 0"/>
                <a:gd name="G113" fmla="+- 1 0 0"/>
                <a:gd name="G114" fmla="+- 1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29003 51712"/>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1 0 0"/>
                <a:gd name="G188" fmla="+- 1 0 0"/>
                <a:gd name="G189" fmla="+- 1 0 0"/>
                <a:gd name="T8" fmla="*/ 0 w 3648"/>
                <a:gd name="T9" fmla="*/ 0 h 1584"/>
                <a:gd name="T10" fmla="*/ 0 w 3648"/>
                <a:gd name="T11" fmla="*/ 0 h 1584"/>
                <a:gd name="T12" fmla="*/ 0 w 3648"/>
                <a:gd name="T13" fmla="*/ 0 h 1584"/>
                <a:gd name="T14" fmla="*/ 0 w 3648"/>
                <a:gd name="T15" fmla="*/ 0 h 1584"/>
                <a:gd name="T16" fmla="*/ 0 w 3648"/>
                <a:gd name="T17" fmla="*/ 0 h 1584"/>
                <a:gd name="T18" fmla="*/ 0 w 3648"/>
                <a:gd name="T19" fmla="*/ 0 h 1584"/>
                <a:gd name="T20" fmla="*/ 0 w 3648"/>
                <a:gd name="T21" fmla="*/ 0 h 1584"/>
                <a:gd name="T22" fmla="*/ 0 w 3648"/>
                <a:gd name="T23" fmla="*/ 0 h 1584"/>
                <a:gd name="T24" fmla="*/ 0 w 3648"/>
                <a:gd name="T25" fmla="*/ 0 h 1584"/>
                <a:gd name="T26" fmla="*/ 0 w 3648"/>
                <a:gd name="T27" fmla="*/ 0 h 1584"/>
                <a:gd name="T28" fmla="*/ 0 w 3648"/>
                <a:gd name="T29" fmla="*/ 0 h 1584"/>
                <a:gd name="T30" fmla="*/ 0 w 3648"/>
                <a:gd name="T31" fmla="*/ 0 h 1584"/>
                <a:gd name="T32" fmla="*/ 0 w 3648"/>
                <a:gd name="T33" fmla="*/ 0 h 1584"/>
                <a:gd name="T34" fmla="*/ 0 w 3648"/>
                <a:gd name="T35" fmla="*/ 0 h 1584"/>
                <a:gd name="T36" fmla="*/ 0 w 3648"/>
                <a:gd name="T37" fmla="*/ 0 h 1584"/>
                <a:gd name="T38" fmla="*/ 0 w 3648"/>
                <a:gd name="T39" fmla="*/ 0 h 1584"/>
                <a:gd name="T40" fmla="*/ 0 w 3648"/>
                <a:gd name="T41" fmla="*/ 0 h 1584"/>
                <a:gd name="T42" fmla="*/ 0 w 3648"/>
                <a:gd name="T43" fmla="*/ 0 h 1584"/>
                <a:gd name="T44" fmla="*/ 0 w 3648"/>
                <a:gd name="T45" fmla="*/ 0 h 1584"/>
                <a:gd name="T46" fmla="*/ 0 w 3648"/>
                <a:gd name="T47" fmla="*/ 0 h 1584"/>
                <a:gd name="T48" fmla="*/ 0 w 3648"/>
                <a:gd name="T49" fmla="*/ 0 h 1584"/>
                <a:gd name="T50" fmla="*/ 0 w 3648"/>
                <a:gd name="T51" fmla="*/ 0 h 1584"/>
                <a:gd name="T52" fmla="*/ 0 w 3648"/>
                <a:gd name="T53" fmla="*/ 0 h 1584"/>
                <a:gd name="T54" fmla="*/ 0 w 3648"/>
                <a:gd name="T55" fmla="*/ 0 h 1584"/>
                <a:gd name="T56" fmla="*/ 0 w 3648"/>
                <a:gd name="T57" fmla="*/ 0 h 1584"/>
                <a:gd name="T58" fmla="*/ 0 w 3648"/>
                <a:gd name="T59" fmla="*/ 0 h 1584"/>
                <a:gd name="T60" fmla="*/ 0 w 3648"/>
                <a:gd name="T61" fmla="*/ 0 h 1584"/>
                <a:gd name="T62" fmla="*/ 0 w 3648"/>
                <a:gd name="T63" fmla="*/ 0 h 1584"/>
                <a:gd name="T64" fmla="*/ 0 w 3648"/>
                <a:gd name="T65" fmla="*/ 0 h 1584"/>
                <a:gd name="T66" fmla="*/ 0 w 3648"/>
                <a:gd name="T67" fmla="*/ 0 h 1584"/>
                <a:gd name="T68" fmla="*/ 0 w 3648"/>
                <a:gd name="T69" fmla="*/ 0 h 1584"/>
                <a:gd name="T70" fmla="*/ 0 w 3648"/>
                <a:gd name="T71" fmla="*/ 0 h 1584"/>
                <a:gd name="T72" fmla="*/ 0 w 3648"/>
                <a:gd name="T73" fmla="*/ 0 h 1584"/>
                <a:gd name="T74" fmla="*/ 0 w 3648"/>
                <a:gd name="T75" fmla="*/ 0 h 1584"/>
                <a:gd name="T76" fmla="*/ 0 w 3648"/>
                <a:gd name="T77" fmla="*/ 0 h 1584"/>
                <a:gd name="T78" fmla="*/ 0 w 3648"/>
                <a:gd name="T79" fmla="*/ 0 h 1584"/>
                <a:gd name="T80" fmla="*/ 0 w 3648"/>
                <a:gd name="T81" fmla="*/ 0 h 1584"/>
                <a:gd name="T82" fmla="*/ 0 w 3648"/>
                <a:gd name="T83" fmla="*/ 0 h 1584"/>
                <a:gd name="T84" fmla="*/ 0 w 3648"/>
                <a:gd name="T85" fmla="*/ 0 h 1584"/>
                <a:gd name="T86" fmla="*/ 0 w 3648"/>
                <a:gd name="T87" fmla="*/ 0 h 1584"/>
                <a:gd name="T88" fmla="*/ 0 w 3648"/>
                <a:gd name="T89" fmla="*/ 0 h 1584"/>
                <a:gd name="T90" fmla="*/ 0 w 3648"/>
                <a:gd name="T91" fmla="*/ 0 h 1584"/>
                <a:gd name="T92" fmla="*/ 0 w 3648"/>
                <a:gd name="T93" fmla="*/ 0 h 1584"/>
                <a:gd name="T94" fmla="*/ 0 w 3648"/>
                <a:gd name="T95" fmla="*/ 0 h 1584"/>
                <a:gd name="T96" fmla="*/ 0 w 3648"/>
                <a:gd name="T97" fmla="*/ 0 h 1584"/>
                <a:gd name="T98" fmla="*/ 0 w 3648"/>
                <a:gd name="T99" fmla="*/ 0 h 1584"/>
                <a:gd name="T100" fmla="*/ 0 w 3648"/>
                <a:gd name="T101" fmla="*/ 0 h 1584"/>
                <a:gd name="T102" fmla="*/ 0 w 3648"/>
                <a:gd name="T103" fmla="*/ 0 h 1584"/>
                <a:gd name="T104" fmla="*/ 0 w 3648"/>
                <a:gd name="T105" fmla="*/ 0 h 1584"/>
                <a:gd name="T106" fmla="*/ 0 w 3648"/>
                <a:gd name="T107" fmla="*/ 0 h 1584"/>
                <a:gd name="T108" fmla="*/ 0 w 3648"/>
                <a:gd name="T109" fmla="*/ 0 h 1584"/>
                <a:gd name="T110" fmla="*/ 0 w 3648"/>
                <a:gd name="T111" fmla="*/ 0 h 1584"/>
                <a:gd name="T112" fmla="*/ 0 w 3648"/>
                <a:gd name="T113" fmla="*/ 0 h 1584"/>
                <a:gd name="T114" fmla="*/ 3648 w 3648"/>
                <a:gd name="T115" fmla="*/ 1584 h 1584"/>
              </a:gdLst>
              <a:ahLst/>
              <a:cxnLst>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T112" t="T113" r="T114" b="T115"/>
              <a:pathLst>
                <a:path w="3648" h="1584">
                  <a:moveTo>
                    <a:pt x="1" y="793"/>
                  </a:moveTo>
                  <a:cubicBezTo>
                    <a:pt x="0" y="793"/>
                    <a:pt x="0" y="792"/>
                    <a:pt x="1" y="792"/>
                  </a:cubicBezTo>
                  <a:lnTo>
                    <a:pt x="10" y="712"/>
                  </a:lnTo>
                  <a:cubicBezTo>
                    <a:pt x="10" y="711"/>
                    <a:pt x="10" y="710"/>
                    <a:pt x="10" y="710"/>
                  </a:cubicBezTo>
                  <a:lnTo>
                    <a:pt x="38" y="632"/>
                  </a:lnTo>
                  <a:cubicBezTo>
                    <a:pt x="38" y="631"/>
                    <a:pt x="38" y="631"/>
                    <a:pt x="39" y="630"/>
                  </a:cubicBezTo>
                  <a:lnTo>
                    <a:pt x="84" y="555"/>
                  </a:lnTo>
                  <a:cubicBezTo>
                    <a:pt x="84" y="555"/>
                    <a:pt x="84" y="555"/>
                    <a:pt x="84" y="554"/>
                  </a:cubicBezTo>
                  <a:lnTo>
                    <a:pt x="145" y="482"/>
                  </a:lnTo>
                  <a:lnTo>
                    <a:pt x="222" y="413"/>
                  </a:lnTo>
                  <a:lnTo>
                    <a:pt x="314" y="348"/>
                  </a:lnTo>
                  <a:lnTo>
                    <a:pt x="419" y="287"/>
                  </a:lnTo>
                  <a:lnTo>
                    <a:pt x="537" y="231"/>
                  </a:lnTo>
                  <a:lnTo>
                    <a:pt x="667" y="180"/>
                  </a:lnTo>
                  <a:lnTo>
                    <a:pt x="807" y="135"/>
                  </a:lnTo>
                  <a:lnTo>
                    <a:pt x="957" y="96"/>
                  </a:lnTo>
                  <a:lnTo>
                    <a:pt x="1117" y="63"/>
                  </a:lnTo>
                  <a:lnTo>
                    <a:pt x="1283" y="36"/>
                  </a:lnTo>
                  <a:lnTo>
                    <a:pt x="1458" y="17"/>
                  </a:lnTo>
                  <a:lnTo>
                    <a:pt x="1638" y="4"/>
                  </a:lnTo>
                  <a:lnTo>
                    <a:pt x="1824" y="0"/>
                  </a:lnTo>
                  <a:lnTo>
                    <a:pt x="2011" y="4"/>
                  </a:lnTo>
                  <a:lnTo>
                    <a:pt x="2191" y="16"/>
                  </a:lnTo>
                  <a:lnTo>
                    <a:pt x="2365" y="36"/>
                  </a:lnTo>
                  <a:lnTo>
                    <a:pt x="2533" y="63"/>
                  </a:lnTo>
                  <a:lnTo>
                    <a:pt x="2692" y="96"/>
                  </a:lnTo>
                  <a:lnTo>
                    <a:pt x="2841" y="135"/>
                  </a:lnTo>
                  <a:lnTo>
                    <a:pt x="2982" y="180"/>
                  </a:lnTo>
                  <a:lnTo>
                    <a:pt x="3111" y="231"/>
                  </a:lnTo>
                  <a:lnTo>
                    <a:pt x="3229" y="286"/>
                  </a:lnTo>
                  <a:lnTo>
                    <a:pt x="3334" y="348"/>
                  </a:lnTo>
                  <a:lnTo>
                    <a:pt x="3426" y="412"/>
                  </a:lnTo>
                  <a:lnTo>
                    <a:pt x="3503" y="482"/>
                  </a:lnTo>
                  <a:lnTo>
                    <a:pt x="3565" y="554"/>
                  </a:lnTo>
                  <a:cubicBezTo>
                    <a:pt x="3565" y="555"/>
                    <a:pt x="3565" y="555"/>
                    <a:pt x="3565" y="555"/>
                  </a:cubicBezTo>
                  <a:lnTo>
                    <a:pt x="3610" y="630"/>
                  </a:lnTo>
                  <a:cubicBezTo>
                    <a:pt x="3611" y="631"/>
                    <a:pt x="3611" y="631"/>
                    <a:pt x="3611" y="632"/>
                  </a:cubicBezTo>
                  <a:lnTo>
                    <a:pt x="3639" y="710"/>
                  </a:lnTo>
                  <a:cubicBezTo>
                    <a:pt x="3639" y="710"/>
                    <a:pt x="3639" y="711"/>
                    <a:pt x="3639" y="712"/>
                  </a:cubicBezTo>
                  <a:lnTo>
                    <a:pt x="3648" y="792"/>
                  </a:lnTo>
                  <a:cubicBezTo>
                    <a:pt x="3648" y="792"/>
                    <a:pt x="3648" y="793"/>
                    <a:pt x="3648" y="793"/>
                  </a:cubicBezTo>
                  <a:lnTo>
                    <a:pt x="3639" y="873"/>
                  </a:lnTo>
                  <a:cubicBezTo>
                    <a:pt x="3639" y="874"/>
                    <a:pt x="3639" y="875"/>
                    <a:pt x="3639" y="875"/>
                  </a:cubicBezTo>
                  <a:lnTo>
                    <a:pt x="3611" y="953"/>
                  </a:lnTo>
                  <a:cubicBezTo>
                    <a:pt x="3611" y="954"/>
                    <a:pt x="3611" y="954"/>
                    <a:pt x="3610" y="955"/>
                  </a:cubicBezTo>
                  <a:lnTo>
                    <a:pt x="3565" y="1030"/>
                  </a:lnTo>
                  <a:cubicBezTo>
                    <a:pt x="3565" y="1030"/>
                    <a:pt x="3565" y="1030"/>
                    <a:pt x="3565" y="1031"/>
                  </a:cubicBezTo>
                  <a:lnTo>
                    <a:pt x="3504" y="1103"/>
                  </a:lnTo>
                  <a:lnTo>
                    <a:pt x="3427" y="1172"/>
                  </a:lnTo>
                  <a:lnTo>
                    <a:pt x="3335" y="1237"/>
                  </a:lnTo>
                  <a:lnTo>
                    <a:pt x="3229" y="1298"/>
                  </a:lnTo>
                  <a:lnTo>
                    <a:pt x="3112" y="1354"/>
                  </a:lnTo>
                  <a:lnTo>
                    <a:pt x="2982" y="1405"/>
                  </a:lnTo>
                  <a:lnTo>
                    <a:pt x="2842" y="1450"/>
                  </a:lnTo>
                  <a:lnTo>
                    <a:pt x="2692" y="1489"/>
                  </a:lnTo>
                  <a:lnTo>
                    <a:pt x="2533" y="1522"/>
                  </a:lnTo>
                  <a:lnTo>
                    <a:pt x="2366" y="1549"/>
                  </a:lnTo>
                  <a:lnTo>
                    <a:pt x="2191" y="1568"/>
                  </a:lnTo>
                  <a:lnTo>
                    <a:pt x="2011" y="1580"/>
                  </a:lnTo>
                  <a:lnTo>
                    <a:pt x="1825" y="1584"/>
                  </a:lnTo>
                  <a:lnTo>
                    <a:pt x="1638" y="1580"/>
                  </a:lnTo>
                  <a:lnTo>
                    <a:pt x="1458" y="1568"/>
                  </a:lnTo>
                  <a:lnTo>
                    <a:pt x="1284" y="1549"/>
                  </a:lnTo>
                  <a:lnTo>
                    <a:pt x="1117" y="1522"/>
                  </a:lnTo>
                  <a:lnTo>
                    <a:pt x="958" y="1489"/>
                  </a:lnTo>
                  <a:lnTo>
                    <a:pt x="807" y="1450"/>
                  </a:lnTo>
                  <a:lnTo>
                    <a:pt x="667" y="1405"/>
                  </a:lnTo>
                  <a:lnTo>
                    <a:pt x="538" y="1354"/>
                  </a:lnTo>
                  <a:lnTo>
                    <a:pt x="420" y="1299"/>
                  </a:lnTo>
                  <a:lnTo>
                    <a:pt x="314" y="1237"/>
                  </a:lnTo>
                  <a:lnTo>
                    <a:pt x="223" y="1173"/>
                  </a:lnTo>
                  <a:lnTo>
                    <a:pt x="146" y="1103"/>
                  </a:lnTo>
                  <a:lnTo>
                    <a:pt x="84" y="1031"/>
                  </a:lnTo>
                  <a:cubicBezTo>
                    <a:pt x="84" y="1030"/>
                    <a:pt x="84" y="1030"/>
                    <a:pt x="84" y="1030"/>
                  </a:cubicBezTo>
                  <a:lnTo>
                    <a:pt x="39" y="955"/>
                  </a:lnTo>
                  <a:cubicBezTo>
                    <a:pt x="38" y="954"/>
                    <a:pt x="38" y="954"/>
                    <a:pt x="38" y="953"/>
                  </a:cubicBezTo>
                  <a:lnTo>
                    <a:pt x="10" y="875"/>
                  </a:lnTo>
                  <a:cubicBezTo>
                    <a:pt x="10" y="875"/>
                    <a:pt x="10" y="874"/>
                    <a:pt x="10" y="873"/>
                  </a:cubicBezTo>
                  <a:lnTo>
                    <a:pt x="1" y="793"/>
                  </a:lnTo>
                  <a:close/>
                  <a:moveTo>
                    <a:pt x="25" y="872"/>
                  </a:moveTo>
                  <a:lnTo>
                    <a:pt x="25" y="870"/>
                  </a:lnTo>
                  <a:lnTo>
                    <a:pt x="53" y="948"/>
                  </a:lnTo>
                  <a:lnTo>
                    <a:pt x="52" y="946"/>
                  </a:lnTo>
                  <a:lnTo>
                    <a:pt x="97" y="1021"/>
                  </a:lnTo>
                  <a:lnTo>
                    <a:pt x="97" y="1020"/>
                  </a:lnTo>
                  <a:lnTo>
                    <a:pt x="157" y="1092"/>
                  </a:lnTo>
                  <a:lnTo>
                    <a:pt x="232" y="1160"/>
                  </a:lnTo>
                  <a:lnTo>
                    <a:pt x="322" y="1224"/>
                  </a:lnTo>
                  <a:lnTo>
                    <a:pt x="427" y="1284"/>
                  </a:lnTo>
                  <a:lnTo>
                    <a:pt x="543" y="1339"/>
                  </a:lnTo>
                  <a:lnTo>
                    <a:pt x="672" y="1390"/>
                  </a:lnTo>
                  <a:lnTo>
                    <a:pt x="811" y="1435"/>
                  </a:lnTo>
                  <a:lnTo>
                    <a:pt x="961" y="1474"/>
                  </a:lnTo>
                  <a:lnTo>
                    <a:pt x="1120" y="1507"/>
                  </a:lnTo>
                  <a:lnTo>
                    <a:pt x="1285" y="1534"/>
                  </a:lnTo>
                  <a:lnTo>
                    <a:pt x="1459" y="1552"/>
                  </a:lnTo>
                  <a:lnTo>
                    <a:pt x="1639" y="1564"/>
                  </a:lnTo>
                  <a:lnTo>
                    <a:pt x="1824" y="1568"/>
                  </a:lnTo>
                  <a:lnTo>
                    <a:pt x="2010" y="1564"/>
                  </a:lnTo>
                  <a:lnTo>
                    <a:pt x="2190" y="1553"/>
                  </a:lnTo>
                  <a:lnTo>
                    <a:pt x="2363" y="1534"/>
                  </a:lnTo>
                  <a:lnTo>
                    <a:pt x="2530" y="1507"/>
                  </a:lnTo>
                  <a:lnTo>
                    <a:pt x="2688" y="1474"/>
                  </a:lnTo>
                  <a:lnTo>
                    <a:pt x="2837" y="1435"/>
                  </a:lnTo>
                  <a:lnTo>
                    <a:pt x="2977" y="1390"/>
                  </a:lnTo>
                  <a:lnTo>
                    <a:pt x="3105" y="1339"/>
                  </a:lnTo>
                  <a:lnTo>
                    <a:pt x="3221" y="1285"/>
                  </a:lnTo>
                  <a:lnTo>
                    <a:pt x="3326" y="1224"/>
                  </a:lnTo>
                  <a:lnTo>
                    <a:pt x="3416" y="1161"/>
                  </a:lnTo>
                  <a:lnTo>
                    <a:pt x="3491" y="1092"/>
                  </a:lnTo>
                  <a:lnTo>
                    <a:pt x="3552" y="1020"/>
                  </a:lnTo>
                  <a:lnTo>
                    <a:pt x="3552" y="1021"/>
                  </a:lnTo>
                  <a:lnTo>
                    <a:pt x="3597" y="946"/>
                  </a:lnTo>
                  <a:lnTo>
                    <a:pt x="3596" y="948"/>
                  </a:lnTo>
                  <a:lnTo>
                    <a:pt x="3624" y="870"/>
                  </a:lnTo>
                  <a:lnTo>
                    <a:pt x="3624" y="872"/>
                  </a:lnTo>
                  <a:lnTo>
                    <a:pt x="3633" y="792"/>
                  </a:lnTo>
                  <a:lnTo>
                    <a:pt x="3633" y="793"/>
                  </a:lnTo>
                  <a:lnTo>
                    <a:pt x="3624" y="713"/>
                  </a:lnTo>
                  <a:lnTo>
                    <a:pt x="3624" y="715"/>
                  </a:lnTo>
                  <a:lnTo>
                    <a:pt x="3596" y="637"/>
                  </a:lnTo>
                  <a:lnTo>
                    <a:pt x="3597" y="639"/>
                  </a:lnTo>
                  <a:lnTo>
                    <a:pt x="3552" y="564"/>
                  </a:lnTo>
                  <a:lnTo>
                    <a:pt x="3552" y="565"/>
                  </a:lnTo>
                  <a:lnTo>
                    <a:pt x="3492" y="493"/>
                  </a:lnTo>
                  <a:lnTo>
                    <a:pt x="3417" y="425"/>
                  </a:lnTo>
                  <a:lnTo>
                    <a:pt x="3326" y="361"/>
                  </a:lnTo>
                  <a:lnTo>
                    <a:pt x="3222" y="301"/>
                  </a:lnTo>
                  <a:lnTo>
                    <a:pt x="3106" y="246"/>
                  </a:lnTo>
                  <a:lnTo>
                    <a:pt x="2977" y="195"/>
                  </a:lnTo>
                  <a:lnTo>
                    <a:pt x="2837" y="150"/>
                  </a:lnTo>
                  <a:lnTo>
                    <a:pt x="2689" y="111"/>
                  </a:lnTo>
                  <a:lnTo>
                    <a:pt x="2530" y="78"/>
                  </a:lnTo>
                  <a:lnTo>
                    <a:pt x="2364" y="51"/>
                  </a:lnTo>
                  <a:lnTo>
                    <a:pt x="2190" y="32"/>
                  </a:lnTo>
                  <a:lnTo>
                    <a:pt x="2010" y="20"/>
                  </a:lnTo>
                  <a:lnTo>
                    <a:pt x="1825" y="16"/>
                  </a:lnTo>
                  <a:lnTo>
                    <a:pt x="1639" y="20"/>
                  </a:lnTo>
                  <a:lnTo>
                    <a:pt x="1459" y="32"/>
                  </a:lnTo>
                  <a:lnTo>
                    <a:pt x="1286" y="51"/>
                  </a:lnTo>
                  <a:lnTo>
                    <a:pt x="1120" y="78"/>
                  </a:lnTo>
                  <a:lnTo>
                    <a:pt x="961" y="111"/>
                  </a:lnTo>
                  <a:lnTo>
                    <a:pt x="812" y="150"/>
                  </a:lnTo>
                  <a:lnTo>
                    <a:pt x="672" y="195"/>
                  </a:lnTo>
                  <a:lnTo>
                    <a:pt x="544" y="246"/>
                  </a:lnTo>
                  <a:lnTo>
                    <a:pt x="427" y="300"/>
                  </a:lnTo>
                  <a:lnTo>
                    <a:pt x="323" y="361"/>
                  </a:lnTo>
                  <a:lnTo>
                    <a:pt x="233" y="424"/>
                  </a:lnTo>
                  <a:lnTo>
                    <a:pt x="158" y="493"/>
                  </a:lnTo>
                  <a:lnTo>
                    <a:pt x="97" y="565"/>
                  </a:lnTo>
                  <a:lnTo>
                    <a:pt x="97" y="564"/>
                  </a:lnTo>
                  <a:lnTo>
                    <a:pt x="52" y="639"/>
                  </a:lnTo>
                  <a:lnTo>
                    <a:pt x="53" y="637"/>
                  </a:lnTo>
                  <a:lnTo>
                    <a:pt x="25" y="715"/>
                  </a:lnTo>
                  <a:lnTo>
                    <a:pt x="25" y="713"/>
                  </a:lnTo>
                  <a:lnTo>
                    <a:pt x="16" y="793"/>
                  </a:lnTo>
                  <a:lnTo>
                    <a:pt x="16" y="792"/>
                  </a:lnTo>
                  <a:lnTo>
                    <a:pt x="25" y="872"/>
                  </a:lnTo>
                  <a:close/>
                </a:path>
              </a:pathLst>
            </a:custGeom>
            <a:solidFill>
              <a:srgbClr val="98B954"/>
            </a:solidFill>
            <a:ln w="9525" cap="sq">
              <a:solidFill>
                <a:srgbClr val="98B954"/>
              </a:solidFill>
              <a:round/>
              <a:headEnd/>
              <a:tailEnd/>
            </a:ln>
            <a:effectLst/>
          </p:spPr>
          <p:txBody>
            <a:bodyPr wrap="none" anchor="ctr"/>
            <a:lstStyle/>
            <a:p>
              <a:endParaRPr lang="el-GR"/>
            </a:p>
          </p:txBody>
        </p:sp>
        <p:sp>
          <p:nvSpPr>
            <p:cNvPr id="12300" name="Rectangle 12"/>
            <p:cNvSpPr>
              <a:spLocks noChangeArrowheads="1"/>
            </p:cNvSpPr>
            <p:nvPr/>
          </p:nvSpPr>
          <p:spPr bwMode="auto">
            <a:xfrm>
              <a:off x="1776" y="2489"/>
              <a:ext cx="425"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Διαχειριστική </a:t>
              </a:r>
            </a:p>
          </p:txBody>
        </p:sp>
        <p:sp>
          <p:nvSpPr>
            <p:cNvPr id="12301" name="Rectangle 13"/>
            <p:cNvSpPr>
              <a:spLocks noChangeArrowheads="1"/>
            </p:cNvSpPr>
            <p:nvPr/>
          </p:nvSpPr>
          <p:spPr bwMode="auto">
            <a:xfrm>
              <a:off x="1887" y="2581"/>
              <a:ext cx="153"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Αρχή</a:t>
              </a:r>
            </a:p>
          </p:txBody>
        </p:sp>
        <p:sp>
          <p:nvSpPr>
            <p:cNvPr id="12302" name="Rectangle 14"/>
            <p:cNvSpPr>
              <a:spLocks noChangeArrowheads="1"/>
            </p:cNvSpPr>
            <p:nvPr/>
          </p:nvSpPr>
          <p:spPr bwMode="auto">
            <a:xfrm>
              <a:off x="1856" y="2669"/>
              <a:ext cx="218"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(ΕΙΕΑΔ)</a:t>
              </a:r>
            </a:p>
          </p:txBody>
        </p:sp>
        <p:pic>
          <p:nvPicPr>
            <p:cNvPr id="12303" name="Picture 15"/>
            <p:cNvPicPr>
              <a:picLocks noChangeAspect="1" noChangeArrowheads="1"/>
            </p:cNvPicPr>
            <p:nvPr/>
          </p:nvPicPr>
          <p:blipFill>
            <a:blip r:embed="rId8" cstate="print"/>
            <a:srcRect/>
            <a:stretch>
              <a:fillRect/>
            </a:stretch>
          </p:blipFill>
          <p:spPr bwMode="auto">
            <a:xfrm>
              <a:off x="1462" y="2970"/>
              <a:ext cx="951" cy="443"/>
            </a:xfrm>
            <a:prstGeom prst="rect">
              <a:avLst/>
            </a:prstGeom>
            <a:noFill/>
            <a:ln w="9525" cap="flat">
              <a:noFill/>
              <a:round/>
              <a:headEnd/>
              <a:tailEnd/>
            </a:ln>
            <a:effectLst/>
          </p:spPr>
        </p:pic>
        <p:pic>
          <p:nvPicPr>
            <p:cNvPr id="12304" name="Picture 16"/>
            <p:cNvPicPr>
              <a:picLocks noChangeAspect="1" noChangeArrowheads="1"/>
            </p:cNvPicPr>
            <p:nvPr/>
          </p:nvPicPr>
          <p:blipFill>
            <a:blip r:embed="rId9" cstate="print"/>
            <a:srcRect/>
            <a:stretch>
              <a:fillRect/>
            </a:stretch>
          </p:blipFill>
          <p:spPr bwMode="auto">
            <a:xfrm>
              <a:off x="1462" y="2970"/>
              <a:ext cx="951" cy="443"/>
            </a:xfrm>
            <a:prstGeom prst="rect">
              <a:avLst/>
            </a:prstGeom>
            <a:noFill/>
            <a:ln w="9525" cap="flat">
              <a:noFill/>
              <a:round/>
              <a:headEnd/>
              <a:tailEnd/>
            </a:ln>
            <a:effectLst/>
          </p:spPr>
        </p:pic>
        <p:pic>
          <p:nvPicPr>
            <p:cNvPr id="12305" name="Picture 17"/>
            <p:cNvPicPr>
              <a:picLocks noChangeAspect="1" noChangeArrowheads="1"/>
            </p:cNvPicPr>
            <p:nvPr/>
          </p:nvPicPr>
          <p:blipFill>
            <a:blip r:embed="rId10" cstate="print"/>
            <a:srcRect/>
            <a:stretch>
              <a:fillRect/>
            </a:stretch>
          </p:blipFill>
          <p:spPr bwMode="auto">
            <a:xfrm>
              <a:off x="1691" y="3016"/>
              <a:ext cx="496" cy="330"/>
            </a:xfrm>
            <a:prstGeom prst="rect">
              <a:avLst/>
            </a:prstGeom>
            <a:noFill/>
            <a:ln w="9525" cap="flat">
              <a:noFill/>
              <a:round/>
              <a:headEnd/>
              <a:tailEnd/>
            </a:ln>
            <a:effectLst/>
          </p:spPr>
        </p:pic>
        <p:pic>
          <p:nvPicPr>
            <p:cNvPr id="12306" name="Picture 18"/>
            <p:cNvPicPr>
              <a:picLocks noChangeAspect="1" noChangeArrowheads="1"/>
            </p:cNvPicPr>
            <p:nvPr/>
          </p:nvPicPr>
          <p:blipFill>
            <a:blip r:embed="rId11" cstate="print"/>
            <a:srcRect/>
            <a:stretch>
              <a:fillRect/>
            </a:stretch>
          </p:blipFill>
          <p:spPr bwMode="auto">
            <a:xfrm>
              <a:off x="1691" y="3016"/>
              <a:ext cx="496" cy="330"/>
            </a:xfrm>
            <a:prstGeom prst="rect">
              <a:avLst/>
            </a:prstGeom>
            <a:noFill/>
            <a:ln w="9525" cap="flat">
              <a:noFill/>
              <a:round/>
              <a:headEnd/>
              <a:tailEnd/>
            </a:ln>
            <a:effectLst/>
          </p:spPr>
        </p:pic>
        <p:pic>
          <p:nvPicPr>
            <p:cNvPr id="12307" name="Picture 19"/>
            <p:cNvPicPr>
              <a:picLocks noChangeAspect="1" noChangeArrowheads="1"/>
            </p:cNvPicPr>
            <p:nvPr/>
          </p:nvPicPr>
          <p:blipFill>
            <a:blip r:embed="rId12" cstate="print"/>
            <a:srcRect/>
            <a:stretch>
              <a:fillRect/>
            </a:stretch>
          </p:blipFill>
          <p:spPr bwMode="auto">
            <a:xfrm>
              <a:off x="1483" y="2984"/>
              <a:ext cx="909" cy="401"/>
            </a:xfrm>
            <a:prstGeom prst="rect">
              <a:avLst/>
            </a:prstGeom>
            <a:noFill/>
            <a:ln w="9525" cap="flat">
              <a:noFill/>
              <a:round/>
              <a:headEnd/>
              <a:tailEnd/>
            </a:ln>
            <a:effectLst/>
          </p:spPr>
        </p:pic>
        <p:sp>
          <p:nvSpPr>
            <p:cNvPr id="12308" name="Freeform 20"/>
            <p:cNvSpPr>
              <a:spLocks noChangeArrowheads="1"/>
            </p:cNvSpPr>
            <p:nvPr/>
          </p:nvSpPr>
          <p:spPr bwMode="auto">
            <a:xfrm>
              <a:off x="1482" y="2982"/>
              <a:ext cx="908" cy="401"/>
            </a:xfrm>
            <a:custGeom>
              <a:avLst/>
              <a:gdLst>
                <a:gd name="G0" fmla="*/ 1 0 51712"/>
                <a:gd name="G1" fmla="+- 1 0 0"/>
                <a:gd name="G2" fmla="*/ 1 28317 41248"/>
                <a:gd name="G3" fmla="*/ 1 11357 41248"/>
                <a:gd name="G4" fmla="+- 1 0 0"/>
                <a:gd name="G5" fmla="+- 1 0 0"/>
                <a:gd name="G6" fmla="+- 1 0 0"/>
                <a:gd name="G7" fmla="+- 1 0 0"/>
                <a:gd name="G8" fmla="+- 1 0 0"/>
                <a:gd name="G9" fmla="+- 1 0 0"/>
                <a:gd name="G10" fmla="+- 1 0 0"/>
                <a:gd name="G11" fmla="+- 1 0 0"/>
                <a:gd name="G12" fmla="+- 1 0 0"/>
                <a:gd name="G13" fmla="+- 1 0 0"/>
                <a:gd name="G14" fmla="*/ 1 0 51712"/>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50435 16960"/>
                <a:gd name="G52" fmla="*/ 1 59081 3392"/>
                <a:gd name="G53" fmla="*/ 1 23935 19264"/>
                <a:gd name="G54" fmla="+- 1 0 0"/>
                <a:gd name="G55" fmla="+- 1 0 0"/>
                <a:gd name="G56" fmla="+- 1 0 0"/>
                <a:gd name="G57" fmla="+- 1337 0 0"/>
                <a:gd name="G58" fmla="+- 1 0 0"/>
                <a:gd name="G59" fmla="+- 1 0 0"/>
                <a:gd name="G60" fmla="+- 1 0 0"/>
                <a:gd name="G61" fmla="+- 1 0 0"/>
                <a:gd name="G62" fmla="+- 1 0 0"/>
                <a:gd name="G63" fmla="+- 1 0 0"/>
                <a:gd name="G64" fmla="+- 1 0 0"/>
                <a:gd name="G65" fmla="+- 1 0 0"/>
                <a:gd name="G66" fmla="+- 1 0 0"/>
                <a:gd name="G67" fmla="+- 1 0 0"/>
                <a:gd name="G68" fmla="+- 1 0 0"/>
                <a:gd name="G69" fmla="+- 1 0 0"/>
                <a:gd name="G70" fmla="+- 1 0 0"/>
                <a:gd name="G71" fmla="+- 4102 0 0"/>
                <a:gd name="G72" fmla="+- 1 0 0"/>
                <a:gd name="G73" fmla="+- 4102 0 0"/>
                <a:gd name="G74" fmla="+- 1 0 0"/>
                <a:gd name="G75" fmla="+- 1 0 0"/>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10115 50000"/>
                <a:gd name="G93" fmla="+- 1 0 0"/>
                <a:gd name="G94" fmla="+- 1 0 0"/>
                <a:gd name="G95" fmla="+- 1 0 0"/>
                <a:gd name="G96" fmla="+- 1 0 0"/>
                <a:gd name="G97" fmla="+- 1 0 0"/>
                <a:gd name="G98" fmla="+- 1 0 0"/>
                <a:gd name="G99" fmla="+- 1 0 0"/>
                <a:gd name="G100" fmla="+- 1 0 0"/>
                <a:gd name="G101" fmla="+- 1 0 0"/>
                <a:gd name="G102" fmla="+- 1 0 0"/>
                <a:gd name="G103" fmla="+- 1 0 0"/>
                <a:gd name="G104" fmla="+- 1 0 0"/>
                <a:gd name="G105" fmla="+- 8193 0 0"/>
                <a:gd name="G106" fmla="+- 1 0 0"/>
                <a:gd name="G107" fmla="+- 1 0 0"/>
                <a:gd name="G108" fmla="+- 1 0 0"/>
                <a:gd name="G109" fmla="+- 1 0 0"/>
                <a:gd name="G110" fmla="+- 1 0 0"/>
                <a:gd name="G111" fmla="+- 1 0 0"/>
                <a:gd name="G112" fmla="+- 1 0 0"/>
                <a:gd name="G113" fmla="+- 1 0 0"/>
                <a:gd name="G114" fmla="+- 1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29003 51712"/>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T0" fmla="*/ 0 w 4128"/>
                <a:gd name="T1" fmla="*/ 0 h 1824"/>
                <a:gd name="T2" fmla="*/ 0 w 4128"/>
                <a:gd name="T3" fmla="*/ 0 h 1824"/>
                <a:gd name="T4" fmla="*/ 0 w 4128"/>
                <a:gd name="T5" fmla="*/ 0 h 1824"/>
                <a:gd name="T6" fmla="*/ 0 w 4128"/>
                <a:gd name="T7" fmla="*/ 0 h 1824"/>
                <a:gd name="T8" fmla="*/ 0 w 4128"/>
                <a:gd name="T9" fmla="*/ 0 h 1824"/>
                <a:gd name="T10" fmla="*/ 0 w 4128"/>
                <a:gd name="T11" fmla="*/ 0 h 1824"/>
                <a:gd name="T12" fmla="*/ 0 w 4128"/>
                <a:gd name="T13" fmla="*/ 0 h 1824"/>
                <a:gd name="T14" fmla="*/ 0 w 4128"/>
                <a:gd name="T15" fmla="*/ 0 h 1824"/>
                <a:gd name="T16" fmla="*/ 0 w 4128"/>
                <a:gd name="T17" fmla="*/ 0 h 1824"/>
                <a:gd name="T18" fmla="*/ 0 w 4128"/>
                <a:gd name="T19" fmla="*/ 0 h 1824"/>
                <a:gd name="T20" fmla="*/ 0 w 4128"/>
                <a:gd name="T21" fmla="*/ 0 h 1824"/>
                <a:gd name="T22" fmla="*/ 0 w 4128"/>
                <a:gd name="T23" fmla="*/ 0 h 1824"/>
                <a:gd name="T24" fmla="*/ 0 w 4128"/>
                <a:gd name="T25" fmla="*/ 0 h 1824"/>
                <a:gd name="T26" fmla="*/ 0 w 4128"/>
                <a:gd name="T27" fmla="*/ 0 h 1824"/>
                <a:gd name="T28" fmla="*/ 0 w 4128"/>
                <a:gd name="T29" fmla="*/ 0 h 1824"/>
                <a:gd name="T30" fmla="*/ 0 w 4128"/>
                <a:gd name="T31" fmla="*/ 0 h 1824"/>
                <a:gd name="T32" fmla="*/ 0 w 4128"/>
                <a:gd name="T33" fmla="*/ 0 h 1824"/>
                <a:gd name="T34" fmla="*/ 0 w 4128"/>
                <a:gd name="T35" fmla="*/ 0 h 1824"/>
                <a:gd name="T36" fmla="*/ 0 w 4128"/>
                <a:gd name="T37" fmla="*/ 0 h 1824"/>
                <a:gd name="T38" fmla="*/ 0 w 4128"/>
                <a:gd name="T39" fmla="*/ 0 h 1824"/>
                <a:gd name="T40" fmla="*/ 0 w 4128"/>
                <a:gd name="T41" fmla="*/ 0 h 1824"/>
                <a:gd name="T42" fmla="*/ 0 w 4128"/>
                <a:gd name="T43" fmla="*/ 0 h 1824"/>
                <a:gd name="T44" fmla="*/ 0 w 4128"/>
                <a:gd name="T45" fmla="*/ 0 h 1824"/>
                <a:gd name="T46" fmla="*/ 0 w 4128"/>
                <a:gd name="T47" fmla="*/ 0 h 1824"/>
                <a:gd name="T48" fmla="*/ 0 w 4128"/>
                <a:gd name="T49" fmla="*/ 0 h 1824"/>
                <a:gd name="T50" fmla="*/ 0 w 4128"/>
                <a:gd name="T51" fmla="*/ 0 h 1824"/>
                <a:gd name="T52" fmla="*/ 0 w 4128"/>
                <a:gd name="T53" fmla="*/ 0 h 1824"/>
                <a:gd name="T54" fmla="*/ 0 w 4128"/>
                <a:gd name="T55" fmla="*/ 0 h 1824"/>
                <a:gd name="T56" fmla="*/ 0 w 4128"/>
                <a:gd name="T57" fmla="*/ 0 h 1824"/>
                <a:gd name="T58" fmla="*/ 0 w 4128"/>
                <a:gd name="T59" fmla="*/ 0 h 1824"/>
                <a:gd name="T60" fmla="*/ 0 w 4128"/>
                <a:gd name="T61" fmla="*/ 0 h 1824"/>
                <a:gd name="T62" fmla="*/ 0 w 4128"/>
                <a:gd name="T63" fmla="*/ 0 h 1824"/>
                <a:gd name="T64" fmla="*/ 0 w 4128"/>
                <a:gd name="T65" fmla="*/ 0 h 1824"/>
                <a:gd name="T66" fmla="*/ 0 w 4128"/>
                <a:gd name="T67" fmla="*/ 0 h 1824"/>
                <a:gd name="T68" fmla="*/ 0 w 4128"/>
                <a:gd name="T69" fmla="*/ 0 h 1824"/>
                <a:gd name="T70" fmla="*/ 0 w 4128"/>
                <a:gd name="T71" fmla="*/ 0 h 1824"/>
                <a:gd name="T72" fmla="*/ 0 w 4128"/>
                <a:gd name="T73" fmla="*/ 0 h 1824"/>
                <a:gd name="T74" fmla="*/ 0 w 4128"/>
                <a:gd name="T75" fmla="*/ 0 h 1824"/>
                <a:gd name="T76" fmla="*/ 0 w 4128"/>
                <a:gd name="T77" fmla="*/ 0 h 1824"/>
                <a:gd name="T78" fmla="*/ 0 w 4128"/>
                <a:gd name="T79" fmla="*/ 0 h 1824"/>
                <a:gd name="T80" fmla="*/ 0 w 4128"/>
                <a:gd name="T81" fmla="*/ 0 h 1824"/>
                <a:gd name="T82" fmla="*/ 0 w 4128"/>
                <a:gd name="T83" fmla="*/ 0 h 1824"/>
                <a:gd name="T84" fmla="*/ 0 w 4128"/>
                <a:gd name="T85" fmla="*/ 0 h 1824"/>
                <a:gd name="T86" fmla="*/ 0 w 4128"/>
                <a:gd name="T87" fmla="*/ 0 h 1824"/>
                <a:gd name="T88" fmla="*/ 0 w 4128"/>
                <a:gd name="T89" fmla="*/ 0 h 1824"/>
                <a:gd name="T90" fmla="*/ 0 w 4128"/>
                <a:gd name="T91" fmla="*/ 0 h 1824"/>
                <a:gd name="T92" fmla="*/ 0 w 4128"/>
                <a:gd name="T93" fmla="*/ 0 h 1824"/>
                <a:gd name="T94" fmla="*/ 0 w 4128"/>
                <a:gd name="T95" fmla="*/ 0 h 1824"/>
                <a:gd name="T96" fmla="*/ 0 w 4128"/>
                <a:gd name="T97" fmla="*/ 0 h 1824"/>
                <a:gd name="T98" fmla="*/ 0 w 4128"/>
                <a:gd name="T99" fmla="*/ 0 h 1824"/>
                <a:gd name="T100" fmla="*/ 0 w 4128"/>
                <a:gd name="T101" fmla="*/ 0 h 1824"/>
                <a:gd name="T102" fmla="*/ 0 w 4128"/>
                <a:gd name="T103" fmla="*/ 0 h 1824"/>
                <a:gd name="T104" fmla="*/ 0 w 4128"/>
                <a:gd name="T105" fmla="*/ 0 h 1824"/>
                <a:gd name="T106" fmla="*/ 4128 w 4128"/>
                <a:gd name="T107" fmla="*/ 1824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T104" t="T105" r="T106" b="T107"/>
              <a:pathLst>
                <a:path w="4128" h="1824">
                  <a:moveTo>
                    <a:pt x="1" y="913"/>
                  </a:moveTo>
                  <a:cubicBezTo>
                    <a:pt x="0" y="913"/>
                    <a:pt x="0" y="912"/>
                    <a:pt x="1" y="912"/>
                  </a:cubicBezTo>
                  <a:lnTo>
                    <a:pt x="12" y="820"/>
                  </a:lnTo>
                  <a:cubicBezTo>
                    <a:pt x="12" y="819"/>
                    <a:pt x="12" y="818"/>
                    <a:pt x="12" y="818"/>
                  </a:cubicBezTo>
                  <a:lnTo>
                    <a:pt x="43" y="728"/>
                  </a:lnTo>
                  <a:cubicBezTo>
                    <a:pt x="43" y="727"/>
                    <a:pt x="43" y="727"/>
                    <a:pt x="44" y="726"/>
                  </a:cubicBezTo>
                  <a:lnTo>
                    <a:pt x="94" y="639"/>
                  </a:lnTo>
                  <a:cubicBezTo>
                    <a:pt x="94" y="639"/>
                    <a:pt x="94" y="639"/>
                    <a:pt x="94" y="638"/>
                  </a:cubicBezTo>
                  <a:lnTo>
                    <a:pt x="164" y="555"/>
                  </a:lnTo>
                  <a:lnTo>
                    <a:pt x="251" y="476"/>
                  </a:lnTo>
                  <a:lnTo>
                    <a:pt x="355" y="401"/>
                  </a:lnTo>
                  <a:lnTo>
                    <a:pt x="474" y="331"/>
                  </a:lnTo>
                  <a:lnTo>
                    <a:pt x="607" y="266"/>
                  </a:lnTo>
                  <a:lnTo>
                    <a:pt x="754" y="208"/>
                  </a:lnTo>
                  <a:lnTo>
                    <a:pt x="913" y="155"/>
                  </a:lnTo>
                  <a:lnTo>
                    <a:pt x="1082" y="110"/>
                  </a:lnTo>
                  <a:lnTo>
                    <a:pt x="1263" y="72"/>
                  </a:lnTo>
                  <a:lnTo>
                    <a:pt x="1452" y="42"/>
                  </a:lnTo>
                  <a:lnTo>
                    <a:pt x="1650" y="19"/>
                  </a:lnTo>
                  <a:lnTo>
                    <a:pt x="1854" y="5"/>
                  </a:lnTo>
                  <a:lnTo>
                    <a:pt x="2064" y="0"/>
                  </a:lnTo>
                  <a:lnTo>
                    <a:pt x="2275" y="5"/>
                  </a:lnTo>
                  <a:lnTo>
                    <a:pt x="2480" y="18"/>
                  </a:lnTo>
                  <a:lnTo>
                    <a:pt x="2677" y="42"/>
                  </a:lnTo>
                  <a:lnTo>
                    <a:pt x="2867" y="72"/>
                  </a:lnTo>
                  <a:lnTo>
                    <a:pt x="3046" y="110"/>
                  </a:lnTo>
                  <a:lnTo>
                    <a:pt x="3217" y="155"/>
                  </a:lnTo>
                  <a:lnTo>
                    <a:pt x="3375" y="208"/>
                  </a:lnTo>
                  <a:lnTo>
                    <a:pt x="3521" y="266"/>
                  </a:lnTo>
                  <a:lnTo>
                    <a:pt x="3655" y="330"/>
                  </a:lnTo>
                  <a:lnTo>
                    <a:pt x="3774" y="401"/>
                  </a:lnTo>
                  <a:lnTo>
                    <a:pt x="3877" y="475"/>
                  </a:lnTo>
                  <a:lnTo>
                    <a:pt x="3965" y="555"/>
                  </a:lnTo>
                  <a:lnTo>
                    <a:pt x="4035" y="638"/>
                  </a:lnTo>
                  <a:cubicBezTo>
                    <a:pt x="4035" y="639"/>
                    <a:pt x="4035" y="639"/>
                    <a:pt x="4035" y="639"/>
                  </a:cubicBezTo>
                  <a:lnTo>
                    <a:pt x="4085" y="726"/>
                  </a:lnTo>
                  <a:cubicBezTo>
                    <a:pt x="4086" y="727"/>
                    <a:pt x="4086" y="727"/>
                    <a:pt x="4086" y="728"/>
                  </a:cubicBezTo>
                  <a:lnTo>
                    <a:pt x="4117" y="818"/>
                  </a:lnTo>
                  <a:cubicBezTo>
                    <a:pt x="4117" y="818"/>
                    <a:pt x="4117" y="819"/>
                    <a:pt x="4117" y="820"/>
                  </a:cubicBezTo>
                  <a:lnTo>
                    <a:pt x="4128" y="912"/>
                  </a:lnTo>
                  <a:cubicBezTo>
                    <a:pt x="4128" y="912"/>
                    <a:pt x="4128" y="913"/>
                    <a:pt x="4128" y="913"/>
                  </a:cubicBezTo>
                  <a:lnTo>
                    <a:pt x="4117" y="1006"/>
                  </a:lnTo>
                  <a:cubicBezTo>
                    <a:pt x="4117" y="1007"/>
                    <a:pt x="4117" y="1008"/>
                    <a:pt x="4117" y="1008"/>
                  </a:cubicBezTo>
                  <a:lnTo>
                    <a:pt x="4086" y="1097"/>
                  </a:lnTo>
                  <a:cubicBezTo>
                    <a:pt x="4086" y="1098"/>
                    <a:pt x="4086" y="1098"/>
                    <a:pt x="4085" y="1098"/>
                  </a:cubicBezTo>
                  <a:lnTo>
                    <a:pt x="4035" y="1185"/>
                  </a:lnTo>
                  <a:cubicBezTo>
                    <a:pt x="4035" y="1186"/>
                    <a:pt x="4035" y="1186"/>
                    <a:pt x="4035" y="1187"/>
                  </a:cubicBezTo>
                  <a:lnTo>
                    <a:pt x="3966" y="1270"/>
                  </a:lnTo>
                  <a:lnTo>
                    <a:pt x="3878" y="1349"/>
                  </a:lnTo>
                  <a:lnTo>
                    <a:pt x="3774" y="1425"/>
                  </a:lnTo>
                  <a:lnTo>
                    <a:pt x="3656" y="1494"/>
                  </a:lnTo>
                  <a:lnTo>
                    <a:pt x="3522" y="1560"/>
                  </a:lnTo>
                  <a:lnTo>
                    <a:pt x="3375" y="1618"/>
                  </a:lnTo>
                  <a:lnTo>
                    <a:pt x="3217" y="1670"/>
                  </a:lnTo>
                  <a:lnTo>
                    <a:pt x="3047" y="1715"/>
                  </a:lnTo>
                  <a:lnTo>
                    <a:pt x="2867" y="1753"/>
                  </a:lnTo>
                  <a:lnTo>
                    <a:pt x="2678" y="1783"/>
                  </a:lnTo>
                  <a:lnTo>
                    <a:pt x="2480" y="1806"/>
                  </a:lnTo>
                  <a:lnTo>
                    <a:pt x="2275" y="1819"/>
                  </a:lnTo>
                  <a:lnTo>
                    <a:pt x="2065" y="1824"/>
                  </a:lnTo>
                  <a:lnTo>
                    <a:pt x="1854" y="1819"/>
                  </a:lnTo>
                  <a:lnTo>
                    <a:pt x="1650" y="1806"/>
                  </a:lnTo>
                  <a:lnTo>
                    <a:pt x="1453" y="1783"/>
                  </a:lnTo>
                  <a:lnTo>
                    <a:pt x="1263" y="1753"/>
                  </a:lnTo>
                  <a:lnTo>
                    <a:pt x="1083" y="1715"/>
                  </a:lnTo>
                  <a:lnTo>
                    <a:pt x="913" y="1670"/>
                  </a:lnTo>
                  <a:lnTo>
                    <a:pt x="754" y="1618"/>
                  </a:lnTo>
                  <a:lnTo>
                    <a:pt x="608" y="1560"/>
                  </a:lnTo>
                  <a:lnTo>
                    <a:pt x="475" y="1495"/>
                  </a:lnTo>
                  <a:lnTo>
                    <a:pt x="355" y="1425"/>
                  </a:lnTo>
                  <a:lnTo>
                    <a:pt x="252" y="1350"/>
                  </a:lnTo>
                  <a:lnTo>
                    <a:pt x="165" y="1270"/>
                  </a:lnTo>
                  <a:lnTo>
                    <a:pt x="94" y="1187"/>
                  </a:lnTo>
                  <a:cubicBezTo>
                    <a:pt x="94" y="1186"/>
                    <a:pt x="94" y="1186"/>
                    <a:pt x="94" y="1185"/>
                  </a:cubicBezTo>
                  <a:lnTo>
                    <a:pt x="44" y="1098"/>
                  </a:lnTo>
                  <a:cubicBezTo>
                    <a:pt x="43" y="1098"/>
                    <a:pt x="43" y="1098"/>
                    <a:pt x="43" y="1097"/>
                  </a:cubicBezTo>
                  <a:lnTo>
                    <a:pt x="12" y="1008"/>
                  </a:lnTo>
                  <a:cubicBezTo>
                    <a:pt x="12" y="1008"/>
                    <a:pt x="12" y="1007"/>
                    <a:pt x="12" y="1006"/>
                  </a:cubicBezTo>
                  <a:lnTo>
                    <a:pt x="1" y="913"/>
                  </a:lnTo>
                  <a:close/>
                  <a:moveTo>
                    <a:pt x="27" y="1005"/>
                  </a:moveTo>
                  <a:lnTo>
                    <a:pt x="27" y="1003"/>
                  </a:lnTo>
                  <a:lnTo>
                    <a:pt x="58" y="1092"/>
                  </a:lnTo>
                  <a:lnTo>
                    <a:pt x="57" y="1090"/>
                  </a:lnTo>
                  <a:lnTo>
                    <a:pt x="107" y="1177"/>
                  </a:lnTo>
                  <a:lnTo>
                    <a:pt x="107" y="1176"/>
                  </a:lnTo>
                  <a:lnTo>
                    <a:pt x="176" y="1259"/>
                  </a:lnTo>
                  <a:lnTo>
                    <a:pt x="261" y="1337"/>
                  </a:lnTo>
                  <a:lnTo>
                    <a:pt x="363" y="1412"/>
                  </a:lnTo>
                  <a:lnTo>
                    <a:pt x="482" y="1480"/>
                  </a:lnTo>
                  <a:lnTo>
                    <a:pt x="613" y="1545"/>
                  </a:lnTo>
                  <a:lnTo>
                    <a:pt x="759" y="1603"/>
                  </a:lnTo>
                  <a:lnTo>
                    <a:pt x="918" y="1655"/>
                  </a:lnTo>
                  <a:lnTo>
                    <a:pt x="1086" y="1700"/>
                  </a:lnTo>
                  <a:lnTo>
                    <a:pt x="1266" y="1738"/>
                  </a:lnTo>
                  <a:lnTo>
                    <a:pt x="1454" y="1768"/>
                  </a:lnTo>
                  <a:lnTo>
                    <a:pt x="1651" y="1790"/>
                  </a:lnTo>
                  <a:lnTo>
                    <a:pt x="1855" y="1803"/>
                  </a:lnTo>
                  <a:lnTo>
                    <a:pt x="2064" y="1808"/>
                  </a:lnTo>
                  <a:lnTo>
                    <a:pt x="2274" y="1803"/>
                  </a:lnTo>
                  <a:lnTo>
                    <a:pt x="2479" y="1791"/>
                  </a:lnTo>
                  <a:lnTo>
                    <a:pt x="2675" y="1768"/>
                  </a:lnTo>
                  <a:lnTo>
                    <a:pt x="2864" y="1738"/>
                  </a:lnTo>
                  <a:lnTo>
                    <a:pt x="3042" y="1700"/>
                  </a:lnTo>
                  <a:lnTo>
                    <a:pt x="3212" y="1655"/>
                  </a:lnTo>
                  <a:lnTo>
                    <a:pt x="3370" y="1603"/>
                  </a:lnTo>
                  <a:lnTo>
                    <a:pt x="3515" y="1545"/>
                  </a:lnTo>
                  <a:lnTo>
                    <a:pt x="3647" y="1481"/>
                  </a:lnTo>
                  <a:lnTo>
                    <a:pt x="3765" y="1412"/>
                  </a:lnTo>
                  <a:lnTo>
                    <a:pt x="3867" y="1338"/>
                  </a:lnTo>
                  <a:lnTo>
                    <a:pt x="3953" y="1259"/>
                  </a:lnTo>
                  <a:lnTo>
                    <a:pt x="4022" y="1176"/>
                  </a:lnTo>
                  <a:lnTo>
                    <a:pt x="4022" y="1177"/>
                  </a:lnTo>
                  <a:lnTo>
                    <a:pt x="4072" y="1090"/>
                  </a:lnTo>
                  <a:lnTo>
                    <a:pt x="4071" y="1092"/>
                  </a:lnTo>
                  <a:lnTo>
                    <a:pt x="4102" y="1003"/>
                  </a:lnTo>
                  <a:lnTo>
                    <a:pt x="4102" y="1005"/>
                  </a:lnTo>
                  <a:lnTo>
                    <a:pt x="4113" y="912"/>
                  </a:lnTo>
                  <a:lnTo>
                    <a:pt x="4113" y="913"/>
                  </a:lnTo>
                  <a:lnTo>
                    <a:pt x="4102" y="821"/>
                  </a:lnTo>
                  <a:lnTo>
                    <a:pt x="4102" y="823"/>
                  </a:lnTo>
                  <a:lnTo>
                    <a:pt x="4071" y="733"/>
                  </a:lnTo>
                  <a:lnTo>
                    <a:pt x="4072" y="734"/>
                  </a:lnTo>
                  <a:lnTo>
                    <a:pt x="4022" y="647"/>
                  </a:lnTo>
                  <a:lnTo>
                    <a:pt x="4022" y="649"/>
                  </a:lnTo>
                  <a:lnTo>
                    <a:pt x="3954" y="566"/>
                  </a:lnTo>
                  <a:lnTo>
                    <a:pt x="3868" y="488"/>
                  </a:lnTo>
                  <a:lnTo>
                    <a:pt x="3765" y="414"/>
                  </a:lnTo>
                  <a:lnTo>
                    <a:pt x="3648" y="345"/>
                  </a:lnTo>
                  <a:lnTo>
                    <a:pt x="3516" y="281"/>
                  </a:lnTo>
                  <a:lnTo>
                    <a:pt x="3370" y="223"/>
                  </a:lnTo>
                  <a:lnTo>
                    <a:pt x="3212" y="170"/>
                  </a:lnTo>
                  <a:lnTo>
                    <a:pt x="3043" y="125"/>
                  </a:lnTo>
                  <a:lnTo>
                    <a:pt x="2864" y="87"/>
                  </a:lnTo>
                  <a:lnTo>
                    <a:pt x="2676" y="57"/>
                  </a:lnTo>
                  <a:lnTo>
                    <a:pt x="2479" y="34"/>
                  </a:lnTo>
                  <a:lnTo>
                    <a:pt x="2274" y="21"/>
                  </a:lnTo>
                  <a:lnTo>
                    <a:pt x="2065" y="16"/>
                  </a:lnTo>
                  <a:lnTo>
                    <a:pt x="1855" y="21"/>
                  </a:lnTo>
                  <a:lnTo>
                    <a:pt x="1651" y="34"/>
                  </a:lnTo>
                  <a:lnTo>
                    <a:pt x="1455" y="57"/>
                  </a:lnTo>
                  <a:lnTo>
                    <a:pt x="1266" y="87"/>
                  </a:lnTo>
                  <a:lnTo>
                    <a:pt x="1087" y="125"/>
                  </a:lnTo>
                  <a:lnTo>
                    <a:pt x="918" y="170"/>
                  </a:lnTo>
                  <a:lnTo>
                    <a:pt x="759" y="223"/>
                  </a:lnTo>
                  <a:lnTo>
                    <a:pt x="614" y="281"/>
                  </a:lnTo>
                  <a:lnTo>
                    <a:pt x="483" y="344"/>
                  </a:lnTo>
                  <a:lnTo>
                    <a:pt x="364" y="414"/>
                  </a:lnTo>
                  <a:lnTo>
                    <a:pt x="262" y="487"/>
                  </a:lnTo>
                  <a:lnTo>
                    <a:pt x="177" y="566"/>
                  </a:lnTo>
                  <a:lnTo>
                    <a:pt x="107" y="649"/>
                  </a:lnTo>
                  <a:lnTo>
                    <a:pt x="107" y="647"/>
                  </a:lnTo>
                  <a:lnTo>
                    <a:pt x="57" y="734"/>
                  </a:lnTo>
                  <a:lnTo>
                    <a:pt x="58" y="733"/>
                  </a:lnTo>
                  <a:lnTo>
                    <a:pt x="27" y="823"/>
                  </a:lnTo>
                  <a:lnTo>
                    <a:pt x="27" y="821"/>
                  </a:lnTo>
                  <a:lnTo>
                    <a:pt x="16" y="913"/>
                  </a:lnTo>
                  <a:lnTo>
                    <a:pt x="16" y="912"/>
                  </a:lnTo>
                  <a:lnTo>
                    <a:pt x="27" y="1005"/>
                  </a:lnTo>
                  <a:close/>
                </a:path>
              </a:pathLst>
            </a:custGeom>
            <a:solidFill>
              <a:srgbClr val="98B954"/>
            </a:solidFill>
            <a:ln w="9525" cap="sq">
              <a:solidFill>
                <a:srgbClr val="98B954"/>
              </a:solidFill>
              <a:round/>
              <a:headEnd/>
              <a:tailEnd/>
            </a:ln>
            <a:effectLst/>
          </p:spPr>
          <p:txBody>
            <a:bodyPr wrap="none" anchor="ctr"/>
            <a:lstStyle/>
            <a:p>
              <a:endParaRPr lang="el-GR"/>
            </a:p>
          </p:txBody>
        </p:sp>
        <p:sp>
          <p:nvSpPr>
            <p:cNvPr id="12309" name="Rectangle 21"/>
            <p:cNvSpPr>
              <a:spLocks noChangeArrowheads="1"/>
            </p:cNvSpPr>
            <p:nvPr/>
          </p:nvSpPr>
          <p:spPr bwMode="auto">
            <a:xfrm>
              <a:off x="1806" y="3048"/>
              <a:ext cx="350"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Κοινωνικές </a:t>
              </a:r>
            </a:p>
          </p:txBody>
        </p:sp>
        <p:sp>
          <p:nvSpPr>
            <p:cNvPr id="12310" name="Rectangle 22"/>
            <p:cNvSpPr>
              <a:spLocks noChangeArrowheads="1"/>
            </p:cNvSpPr>
            <p:nvPr/>
          </p:nvSpPr>
          <p:spPr bwMode="auto">
            <a:xfrm>
              <a:off x="1799" y="3140"/>
              <a:ext cx="345"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Συμπράξεις</a:t>
              </a:r>
            </a:p>
          </p:txBody>
        </p:sp>
        <p:sp>
          <p:nvSpPr>
            <p:cNvPr id="12311" name="Rectangle 23"/>
            <p:cNvSpPr>
              <a:spLocks noChangeArrowheads="1"/>
            </p:cNvSpPr>
            <p:nvPr/>
          </p:nvSpPr>
          <p:spPr bwMode="auto">
            <a:xfrm>
              <a:off x="1900" y="3228"/>
              <a:ext cx="116" cy="8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900" b="1">
                  <a:solidFill>
                    <a:srgbClr val="000000"/>
                  </a:solidFill>
                  <a:latin typeface="Calibri" pitchFamily="32" charset="0"/>
                </a:rPr>
                <a:t>(ΚΣ)</a:t>
              </a:r>
            </a:p>
          </p:txBody>
        </p:sp>
        <p:sp>
          <p:nvSpPr>
            <p:cNvPr id="12312" name="Freeform 24"/>
            <p:cNvSpPr>
              <a:spLocks noChangeArrowheads="1"/>
            </p:cNvSpPr>
            <p:nvPr/>
          </p:nvSpPr>
          <p:spPr bwMode="auto">
            <a:xfrm>
              <a:off x="3241" y="852"/>
              <a:ext cx="1042" cy="641"/>
            </a:xfrm>
            <a:custGeom>
              <a:avLst/>
              <a:gdLst>
                <a:gd name="G0" fmla="+- 7616 0 0"/>
                <a:gd name="G1" fmla="+- 1 0 0"/>
                <a:gd name="G2" fmla="+- 7470 0 0"/>
                <a:gd name="T0" fmla="*/ 143 256 1"/>
                <a:gd name="T1" fmla="*/ 0 256 1"/>
                <a:gd name="G3" fmla="+- 0 T0 T1"/>
                <a:gd name="G4" fmla="sin 54736 G3"/>
                <a:gd name="T2" fmla="*/ 143 256 1"/>
                <a:gd name="T3" fmla="*/ 0 256 1"/>
                <a:gd name="G5" fmla="+- 0 T2 T3"/>
                <a:gd name="G6" fmla="cos 59397 G5"/>
                <a:gd name="G7" fmla="+- G4 0 G6"/>
                <a:gd name="G8" fmla="*/ G7 65535 1"/>
                <a:gd name="G9" fmla="+- G8 10800 0"/>
                <a:gd name="G10" fmla="+- 1 0 0"/>
                <a:gd name="G11" fmla="+- 1 0 0"/>
                <a:gd name="G12" fmla="+- 1 0 0"/>
                <a:gd name="G13" fmla="+- 1 0 0"/>
                <a:gd name="G14" fmla="+- 1 0 0"/>
                <a:gd name="G15" fmla="+- 1 0 0"/>
                <a:gd name="G16" fmla="+- 1 0 0"/>
                <a:gd name="G17" fmla="+- 1 0 0"/>
                <a:gd name="G18" fmla="*/ 1 16385 2"/>
                <a:gd name="G19" fmla="*/ 1 53935 49664"/>
                <a:gd name="G20" fmla="+- 1 0 0"/>
                <a:gd name="G21" fmla="*/ 1 24411 49664"/>
                <a:gd name="G22" fmla="+- 1 0 0"/>
                <a:gd name="G23" fmla="*/ 1 0 51712"/>
                <a:gd name="G24" fmla="+- 1 0 0"/>
                <a:gd name="G25" fmla="+- 1 0 0"/>
                <a:gd name="G26" fmla="+- 1 0 0"/>
                <a:gd name="G27" fmla="+- 1 0 0"/>
                <a:gd name="G28" fmla="+- 1 0 0"/>
                <a:gd name="T4" fmla="*/ 0 w 4738"/>
                <a:gd name="T5" fmla="*/ 0 h 2911"/>
                <a:gd name="T6" fmla="*/ 0 w 4738"/>
                <a:gd name="T7" fmla="*/ 0 h 2911"/>
                <a:gd name="T8" fmla="*/ 0 w 4738"/>
                <a:gd name="T9" fmla="*/ 0 h 2911"/>
                <a:gd name="T10" fmla="*/ 0 w 4738"/>
                <a:gd name="T11" fmla="*/ 0 h 2911"/>
                <a:gd name="T12" fmla="*/ 0 w 4738"/>
                <a:gd name="T13" fmla="*/ 0 h 2911"/>
                <a:gd name="T14" fmla="*/ 0 w 4738"/>
                <a:gd name="T15" fmla="*/ 0 h 2911"/>
                <a:gd name="T16" fmla="*/ 0 w 4738"/>
                <a:gd name="T17" fmla="*/ 0 h 2911"/>
                <a:gd name="T18" fmla="*/ 0 w 4738"/>
                <a:gd name="T19" fmla="*/ 0 h 2911"/>
                <a:gd name="T20" fmla="*/ 0 w 4738"/>
                <a:gd name="T21" fmla="*/ 0 h 2911"/>
                <a:gd name="T22" fmla="*/ 0 w 4738"/>
                <a:gd name="T23" fmla="*/ 0 h 2911"/>
                <a:gd name="T24" fmla="*/ 0 w 4738"/>
                <a:gd name="T25" fmla="*/ 0 h 2911"/>
                <a:gd name="T26" fmla="*/ 0 w 4738"/>
                <a:gd name="T27" fmla="*/ 0 h 2911"/>
                <a:gd name="T28" fmla="*/ 0 w 4738"/>
                <a:gd name="T29" fmla="*/ 0 h 2911"/>
                <a:gd name="T30" fmla="*/ 0 w 4738"/>
                <a:gd name="T31" fmla="*/ 0 h 2911"/>
                <a:gd name="T32" fmla="*/ 0 w 4738"/>
                <a:gd name="T33" fmla="*/ 0 h 2911"/>
                <a:gd name="T34" fmla="*/ 0 w 4738"/>
                <a:gd name="T35" fmla="*/ 0 h 2911"/>
                <a:gd name="T36" fmla="*/ 4738 w 4738"/>
                <a:gd name="T37" fmla="*/ 2911 h 2911"/>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T34" t="T35" r="T36" b="T37"/>
              <a:pathLst>
                <a:path w="4738" h="2911">
                  <a:moveTo>
                    <a:pt x="0" y="2898"/>
                  </a:moveTo>
                  <a:lnTo>
                    <a:pt x="4720" y="2"/>
                  </a:lnTo>
                  <a:lnTo>
                    <a:pt x="4729" y="15"/>
                  </a:lnTo>
                  <a:lnTo>
                    <a:pt x="9" y="2911"/>
                  </a:lnTo>
                  <a:lnTo>
                    <a:pt x="0" y="2898"/>
                  </a:lnTo>
                  <a:close/>
                  <a:moveTo>
                    <a:pt x="4576" y="4"/>
                  </a:moveTo>
                  <a:lnTo>
                    <a:pt x="4738" y="0"/>
                  </a:lnTo>
                  <a:lnTo>
                    <a:pt x="4661" y="143"/>
                  </a:lnTo>
                  <a:cubicBezTo>
                    <a:pt x="4659" y="147"/>
                    <a:pt x="4654" y="149"/>
                    <a:pt x="4650" y="147"/>
                  </a:cubicBezTo>
                  <a:cubicBezTo>
                    <a:pt x="4646" y="144"/>
                    <a:pt x="4645" y="140"/>
                    <a:pt x="4647" y="136"/>
                  </a:cubicBezTo>
                  <a:lnTo>
                    <a:pt x="4717" y="5"/>
                  </a:lnTo>
                  <a:lnTo>
                    <a:pt x="4724" y="17"/>
                  </a:lnTo>
                  <a:lnTo>
                    <a:pt x="4576" y="20"/>
                  </a:lnTo>
                  <a:cubicBezTo>
                    <a:pt x="4572" y="20"/>
                    <a:pt x="4568" y="17"/>
                    <a:pt x="4568" y="12"/>
                  </a:cubicBezTo>
                  <a:cubicBezTo>
                    <a:pt x="4568" y="8"/>
                    <a:pt x="4571" y="4"/>
                    <a:pt x="4576" y="4"/>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13" name="Freeform 25"/>
            <p:cNvSpPr>
              <a:spLocks noChangeArrowheads="1"/>
            </p:cNvSpPr>
            <p:nvPr/>
          </p:nvSpPr>
          <p:spPr bwMode="auto">
            <a:xfrm>
              <a:off x="2347" y="1226"/>
              <a:ext cx="894" cy="531"/>
            </a:xfrm>
            <a:custGeom>
              <a:avLst/>
              <a:gdLst>
                <a:gd name="G0" fmla="+- 667 0 0"/>
                <a:gd name="G1" fmla="+- 1 0 0"/>
                <a:gd name="G2" fmla="+- 1 0 0"/>
                <a:gd name="G3" fmla="+- 1 0 0"/>
                <a:gd name="G4" fmla="+- 1 0 0"/>
                <a:gd name="G5" fmla="+- 1 0 0"/>
                <a:gd name="G6" fmla="+- 1 0 0"/>
                <a:gd name="G7" fmla="+- 1 0 0"/>
                <a:gd name="G8" fmla="+- 1 0 0"/>
                <a:gd name="G9" fmla="*/ 1 0 51712"/>
                <a:gd name="G10" fmla="*/ 1 0 51712"/>
                <a:gd name="T0" fmla="*/ 2 256 1"/>
                <a:gd name="T1" fmla="*/ 0 256 1"/>
                <a:gd name="G11" fmla="+- 0 T0 T1"/>
                <a:gd name="G12" fmla="cos 12 G11"/>
                <a:gd name="G13" fmla="+- 1 0 0"/>
                <a:gd name="G14" fmla="+- 1 0 0"/>
                <a:gd name="G15" fmla="+- 1 0 0"/>
                <a:gd name="G16" fmla="+- 1 0 0"/>
                <a:gd name="G17" fmla="+- 1 0 0"/>
                <a:gd name="G18" fmla="+- 1 0 0"/>
                <a:gd name="G19" fmla="+- 1 0 0"/>
                <a:gd name="G20" fmla="+- 1 0 0"/>
                <a:gd name="G21" fmla="+- 1 0 0"/>
                <a:gd name="G22" fmla="+- 1 0 0"/>
                <a:gd name="T2" fmla="*/ 0 w 4064"/>
                <a:gd name="T3" fmla="*/ 0 h 2416"/>
                <a:gd name="T4" fmla="*/ 0 w 4064"/>
                <a:gd name="T5" fmla="*/ 0 h 2416"/>
                <a:gd name="T6" fmla="*/ 0 w 4064"/>
                <a:gd name="T7" fmla="*/ 0 h 2416"/>
                <a:gd name="T8" fmla="*/ 0 w 4064"/>
                <a:gd name="T9" fmla="*/ 0 h 2416"/>
                <a:gd name="T10" fmla="*/ 0 w 4064"/>
                <a:gd name="T11" fmla="*/ 0 h 2416"/>
                <a:gd name="T12" fmla="*/ 0 w 4064"/>
                <a:gd name="T13" fmla="*/ 0 h 2416"/>
                <a:gd name="T14" fmla="*/ 0 w 4064"/>
                <a:gd name="T15" fmla="*/ 0 h 2416"/>
                <a:gd name="T16" fmla="*/ 0 w 4064"/>
                <a:gd name="T17" fmla="*/ 0 h 2416"/>
                <a:gd name="T18" fmla="*/ 0 w 4064"/>
                <a:gd name="T19" fmla="*/ 0 h 2416"/>
                <a:gd name="T20" fmla="*/ 0 w 4064"/>
                <a:gd name="T21" fmla="*/ 0 h 2416"/>
                <a:gd name="T22" fmla="*/ 0 w 4064"/>
                <a:gd name="T23" fmla="*/ 0 h 2416"/>
                <a:gd name="T24" fmla="*/ 0 w 4064"/>
                <a:gd name="T25" fmla="*/ 0 h 2416"/>
                <a:gd name="T26" fmla="*/ 4064 w 4064"/>
                <a:gd name="T27" fmla="*/ 2416 h 2416"/>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4064" h="2416">
                  <a:moveTo>
                    <a:pt x="0" y="1208"/>
                  </a:moveTo>
                  <a:cubicBezTo>
                    <a:pt x="0" y="541"/>
                    <a:pt x="910" y="0"/>
                    <a:pt x="2032" y="0"/>
                  </a:cubicBezTo>
                  <a:cubicBezTo>
                    <a:pt x="3155" y="0"/>
                    <a:pt x="4064" y="541"/>
                    <a:pt x="4064" y="1208"/>
                  </a:cubicBezTo>
                  <a:cubicBezTo>
                    <a:pt x="4064" y="1208"/>
                    <a:pt x="4064" y="1208"/>
                    <a:pt x="4064" y="1208"/>
                  </a:cubicBezTo>
                  <a:cubicBezTo>
                    <a:pt x="4064" y="1876"/>
                    <a:pt x="3155" y="2416"/>
                    <a:pt x="2032" y="2416"/>
                  </a:cubicBezTo>
                  <a:cubicBezTo>
                    <a:pt x="2032" y="2416"/>
                    <a:pt x="2032" y="2416"/>
                    <a:pt x="2032" y="2416"/>
                  </a:cubicBezTo>
                  <a:cubicBezTo>
                    <a:pt x="910" y="2416"/>
                    <a:pt x="0" y="1876"/>
                    <a:pt x="0" y="1208"/>
                  </a:cubicBezTo>
                  <a:cubicBezTo>
                    <a:pt x="0" y="1208"/>
                    <a:pt x="0" y="1208"/>
                    <a:pt x="0" y="1208"/>
                  </a:cubicBezTo>
                  <a:close/>
                </a:path>
              </a:pathLst>
            </a:custGeom>
            <a:solidFill>
              <a:srgbClr val="FFFFFF"/>
            </a:solidFill>
            <a:ln w="9525" cap="sq">
              <a:solidFill>
                <a:srgbClr val="000000"/>
              </a:solidFill>
              <a:round/>
              <a:headEnd/>
              <a:tailEnd/>
            </a:ln>
            <a:effectLst/>
          </p:spPr>
          <p:txBody>
            <a:bodyPr wrap="none" anchor="ctr"/>
            <a:lstStyle/>
            <a:p>
              <a:endParaRPr lang="el-GR"/>
            </a:p>
          </p:txBody>
        </p:sp>
        <p:sp>
          <p:nvSpPr>
            <p:cNvPr id="12314" name="Freeform 26"/>
            <p:cNvSpPr>
              <a:spLocks noChangeArrowheads="1"/>
            </p:cNvSpPr>
            <p:nvPr/>
          </p:nvSpPr>
          <p:spPr bwMode="auto">
            <a:xfrm>
              <a:off x="2341" y="1221"/>
              <a:ext cx="905" cy="541"/>
            </a:xfrm>
            <a:custGeom>
              <a:avLst/>
              <a:gdLst>
                <a:gd name="G0" fmla="*/ 1 0 51712"/>
                <a:gd name="G1" fmla="+- 2 0 0"/>
                <a:gd name="G2" fmla="*/ 1 18597 33920"/>
                <a:gd name="G3" fmla="*/ 1 17459 57600"/>
                <a:gd name="G4" fmla="+- 1 0 0"/>
                <a:gd name="G5" fmla="+- 1 0 0"/>
                <a:gd name="G6" fmla="+- 1 0 0"/>
                <a:gd name="G7" fmla="+- 1 0 0"/>
                <a:gd name="G8" fmla="+- 1 0 0"/>
                <a:gd name="G9" fmla="+- 1 0 0"/>
                <a:gd name="G10" fmla="+- 1 0 0"/>
                <a:gd name="G11" fmla="+- 1 0 0"/>
                <a:gd name="G12" fmla="+- 1 0 0"/>
                <a:gd name="G13" fmla="+- 1 0 0"/>
                <a:gd name="G14" fmla="*/ 1 14739 25856"/>
                <a:gd name="G15" fmla="*/ 1 48365 11520"/>
                <a:gd name="G16" fmla="*/ G15 1 180"/>
                <a:gd name="G17" fmla="*/ G14 1 G16"/>
                <a:gd name="G18" fmla="+- 1 0 0"/>
                <a:gd name="G19" fmla="+- 1 0 0"/>
                <a:gd name="T0" fmla="*/ 279 256 1"/>
                <a:gd name="T1" fmla="*/ 0 256 1"/>
                <a:gd name="G20" fmla="+- 0 T0 T1"/>
                <a:gd name="G21" fmla="cos 54944 G20"/>
                <a:gd name="T2" fmla="*/ 279 256 1"/>
                <a:gd name="T3" fmla="*/ 0 256 1"/>
                <a:gd name="G22" fmla="+- 0 T2 T3"/>
                <a:gd name="G23" fmla="sin 58095 G22"/>
                <a:gd name="G24" fmla="+- G21 G23 0"/>
                <a:gd name="G25" fmla="+- G24 10800 0"/>
                <a:gd name="G26" fmla="+- 1 0 0"/>
                <a:gd name="G27" fmla="+- 1 0 0"/>
                <a:gd name="G28" fmla="+- 1 0 0"/>
                <a:gd name="G29" fmla="+- 1 0 0"/>
                <a:gd name="G30" fmla="+- 1 0 0"/>
                <a:gd name="G31" fmla="+- 1 0 0"/>
                <a:gd name="G32" fmla="+- 1 0 0"/>
                <a:gd name="G33" fmla="+- 4102 0 0"/>
                <a:gd name="G34" fmla="+- 4112 0 0"/>
                <a:gd name="G35" fmla="*/ 1 53185 16960"/>
                <a:gd name="G36" fmla="*/ 1 59543 41248"/>
                <a:gd name="G37" fmla="+- 4102 0 0"/>
                <a:gd name="G38" fmla="+- 407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G53" fmla="+- 1 0 0"/>
                <a:gd name="G54" fmla="+- 1 0 0"/>
                <a:gd name="G55" fmla="+- 1 0 0"/>
                <a:gd name="G56" fmla="+- 1 0 0"/>
                <a:gd name="G57" fmla="+- 1 0 0"/>
                <a:gd name="G58" fmla="+- 1 0 0"/>
                <a:gd name="G59" fmla="*/ 1 7405 30784"/>
                <a:gd name="G60" fmla="*/ 1 54803 57600"/>
                <a:gd name="G61" fmla="*/ 1 58777 19264"/>
                <a:gd name="G62" fmla="+- 1 0 0"/>
                <a:gd name="G63" fmla="+- 1 0 0"/>
                <a:gd name="G64" fmla="+- 1 0 0"/>
                <a:gd name="G65" fmla="+- 1 0 0"/>
                <a:gd name="G66" fmla="+- 1 0 0"/>
                <a:gd name="G67" fmla="+- 929 0 0"/>
                <a:gd name="G68" fmla="+- 1 0 0"/>
                <a:gd name="G69" fmla="+- 1 0 0"/>
                <a:gd name="G70" fmla="+- 1 0 0"/>
                <a:gd name="G71" fmla="+- 1 0 0"/>
                <a:gd name="G72" fmla="+- 1 0 0"/>
                <a:gd name="G73" fmla="+- 1 0 0"/>
                <a:gd name="T4" fmla="*/ 3480 256 1"/>
                <a:gd name="T5" fmla="*/ 0 256 1"/>
                <a:gd name="G74" fmla="+- 0 T4 T5"/>
                <a:gd name="G75" fmla="cos 2143 G74"/>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T6" fmla="*/ 1851 256 1"/>
                <a:gd name="T7" fmla="*/ 0 256 1"/>
                <a:gd name="G91" fmla="+- 0 T6 T7"/>
                <a:gd name="G92" fmla="sin 48 G91"/>
                <a:gd name="G93" fmla="+- 1 0 0"/>
                <a:gd name="G94" fmla="+- 1 0 0"/>
                <a:gd name="G95" fmla="+- 1 0 0"/>
                <a:gd name="G96" fmla="+- 1 0 0"/>
                <a:gd name="G97" fmla="+- 1 0 0"/>
                <a:gd name="G98" fmla="+- 1 0 0"/>
                <a:gd name="G99" fmla="+- 1 0 0"/>
                <a:gd name="G100" fmla="+- 1 0 0"/>
                <a:gd name="G101" fmla="+- 1 0 0"/>
                <a:gd name="G102" fmla="+- 1 0 0"/>
                <a:gd name="G103" fmla="+- 1 0 0"/>
                <a:gd name="G104" fmla="+- 1 0 0"/>
                <a:gd name="G105" fmla="+- 1 0 0"/>
                <a:gd name="G106" fmla="+- 1 0 0"/>
                <a:gd name="G107" fmla="+- 1 0 0"/>
                <a:gd name="G108" fmla="+- 1 0 0"/>
                <a:gd name="G109" fmla="+- 1 0 0"/>
                <a:gd name="G110" fmla="+- 1 0 0"/>
                <a:gd name="G111" fmla="+- 1 0 0"/>
                <a:gd name="G112" fmla="+- 1 0 0"/>
                <a:gd name="G113" fmla="+- 1 0 0"/>
                <a:gd name="G114" fmla="+- 1 0 0"/>
                <a:gd name="G115" fmla="+- 8193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0 0"/>
                <a:gd name="G138" fmla="+- 1 0 0"/>
                <a:gd name="G139" fmla="+- 1 0 0"/>
                <a:gd name="G140" fmla="+- 1 0 0"/>
                <a:gd name="G141" fmla="+- 1 0 0"/>
                <a:gd name="G142" fmla="+- 1 0 0"/>
                <a:gd name="G143" fmla="*/ 1 29003 51712"/>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1 0 0"/>
                <a:gd name="G188" fmla="+- 1 0 0"/>
                <a:gd name="G189" fmla="+- 1 0 0"/>
                <a:gd name="G190" fmla="+- 1 0 0"/>
                <a:gd name="G191" fmla="+- 1 0 0"/>
                <a:gd name="G192" fmla="+- 1 0 0"/>
                <a:gd name="G193" fmla="+- 1 0 0"/>
                <a:gd name="G194" fmla="+- 1 0 0"/>
                <a:gd name="G195" fmla="+- 1 0 0"/>
                <a:gd name="T8" fmla="*/ 0 w 4112"/>
                <a:gd name="T9" fmla="*/ 0 h 2464"/>
                <a:gd name="T10" fmla="*/ 0 w 4112"/>
                <a:gd name="T11" fmla="*/ 0 h 2464"/>
                <a:gd name="T12" fmla="*/ 0 w 4112"/>
                <a:gd name="T13" fmla="*/ 0 h 2464"/>
                <a:gd name="T14" fmla="*/ 0 w 4112"/>
                <a:gd name="T15" fmla="*/ 0 h 2464"/>
                <a:gd name="T16" fmla="*/ 0 w 4112"/>
                <a:gd name="T17" fmla="*/ 0 h 2464"/>
                <a:gd name="T18" fmla="*/ 0 w 4112"/>
                <a:gd name="T19" fmla="*/ 0 h 2464"/>
                <a:gd name="T20" fmla="*/ 0 w 4112"/>
                <a:gd name="T21" fmla="*/ 0 h 2464"/>
                <a:gd name="T22" fmla="*/ 0 w 4112"/>
                <a:gd name="T23" fmla="*/ 0 h 2464"/>
                <a:gd name="T24" fmla="*/ 0 w 4112"/>
                <a:gd name="T25" fmla="*/ 0 h 2464"/>
                <a:gd name="T26" fmla="*/ 0 w 4112"/>
                <a:gd name="T27" fmla="*/ 0 h 2464"/>
                <a:gd name="T28" fmla="*/ 0 w 4112"/>
                <a:gd name="T29" fmla="*/ 0 h 2464"/>
                <a:gd name="T30" fmla="*/ 0 w 4112"/>
                <a:gd name="T31" fmla="*/ 0 h 2464"/>
                <a:gd name="T32" fmla="*/ 0 w 4112"/>
                <a:gd name="T33" fmla="*/ 0 h 2464"/>
                <a:gd name="T34" fmla="*/ 0 w 4112"/>
                <a:gd name="T35" fmla="*/ 0 h 2464"/>
                <a:gd name="T36" fmla="*/ 0 w 4112"/>
                <a:gd name="T37" fmla="*/ 0 h 2464"/>
                <a:gd name="T38" fmla="*/ 0 w 4112"/>
                <a:gd name="T39" fmla="*/ 0 h 2464"/>
                <a:gd name="T40" fmla="*/ 0 w 4112"/>
                <a:gd name="T41" fmla="*/ 0 h 2464"/>
                <a:gd name="T42" fmla="*/ 0 w 4112"/>
                <a:gd name="T43" fmla="*/ 0 h 2464"/>
                <a:gd name="T44" fmla="*/ 0 w 4112"/>
                <a:gd name="T45" fmla="*/ 0 h 2464"/>
                <a:gd name="T46" fmla="*/ 0 w 4112"/>
                <a:gd name="T47" fmla="*/ 0 h 2464"/>
                <a:gd name="T48" fmla="*/ 0 w 4112"/>
                <a:gd name="T49" fmla="*/ 0 h 2464"/>
                <a:gd name="T50" fmla="*/ 0 w 4112"/>
                <a:gd name="T51" fmla="*/ 0 h 2464"/>
                <a:gd name="T52" fmla="*/ 0 w 4112"/>
                <a:gd name="T53" fmla="*/ 0 h 2464"/>
                <a:gd name="T54" fmla="*/ 0 w 4112"/>
                <a:gd name="T55" fmla="*/ 0 h 2464"/>
                <a:gd name="T56" fmla="*/ 0 w 4112"/>
                <a:gd name="T57" fmla="*/ 0 h 2464"/>
                <a:gd name="T58" fmla="*/ 0 w 4112"/>
                <a:gd name="T59" fmla="*/ 0 h 2464"/>
                <a:gd name="T60" fmla="*/ 0 w 4112"/>
                <a:gd name="T61" fmla="*/ 0 h 2464"/>
                <a:gd name="T62" fmla="*/ 0 w 4112"/>
                <a:gd name="T63" fmla="*/ 0 h 2464"/>
                <a:gd name="T64" fmla="*/ 0 w 4112"/>
                <a:gd name="T65" fmla="*/ 0 h 2464"/>
                <a:gd name="T66" fmla="*/ 0 w 4112"/>
                <a:gd name="T67" fmla="*/ 0 h 2464"/>
                <a:gd name="T68" fmla="*/ 0 w 4112"/>
                <a:gd name="T69" fmla="*/ 0 h 2464"/>
                <a:gd name="T70" fmla="*/ 0 w 4112"/>
                <a:gd name="T71" fmla="*/ 0 h 2464"/>
                <a:gd name="T72" fmla="*/ 0 w 4112"/>
                <a:gd name="T73" fmla="*/ 0 h 2464"/>
                <a:gd name="T74" fmla="*/ 0 w 4112"/>
                <a:gd name="T75" fmla="*/ 0 h 2464"/>
                <a:gd name="T76" fmla="*/ 0 w 4112"/>
                <a:gd name="T77" fmla="*/ 0 h 2464"/>
                <a:gd name="T78" fmla="*/ 0 w 4112"/>
                <a:gd name="T79" fmla="*/ 0 h 2464"/>
                <a:gd name="T80" fmla="*/ 0 w 4112"/>
                <a:gd name="T81" fmla="*/ 0 h 2464"/>
                <a:gd name="T82" fmla="*/ 0 w 4112"/>
                <a:gd name="T83" fmla="*/ 0 h 2464"/>
                <a:gd name="T84" fmla="*/ 0 w 4112"/>
                <a:gd name="T85" fmla="*/ 0 h 2464"/>
                <a:gd name="T86" fmla="*/ 0 w 4112"/>
                <a:gd name="T87" fmla="*/ 0 h 2464"/>
                <a:gd name="T88" fmla="*/ 0 w 4112"/>
                <a:gd name="T89" fmla="*/ 0 h 2464"/>
                <a:gd name="T90" fmla="*/ 0 w 4112"/>
                <a:gd name="T91" fmla="*/ 0 h 2464"/>
                <a:gd name="T92" fmla="*/ 0 w 4112"/>
                <a:gd name="T93" fmla="*/ 0 h 2464"/>
                <a:gd name="T94" fmla="*/ 0 w 4112"/>
                <a:gd name="T95" fmla="*/ 0 h 2464"/>
                <a:gd name="T96" fmla="*/ 0 w 4112"/>
                <a:gd name="T97" fmla="*/ 0 h 2464"/>
                <a:gd name="T98" fmla="*/ 0 w 4112"/>
                <a:gd name="T99" fmla="*/ 0 h 2464"/>
                <a:gd name="T100" fmla="*/ 0 w 4112"/>
                <a:gd name="T101" fmla="*/ 0 h 2464"/>
                <a:gd name="T102" fmla="*/ 0 w 4112"/>
                <a:gd name="T103" fmla="*/ 0 h 2464"/>
                <a:gd name="T104" fmla="*/ 0 w 4112"/>
                <a:gd name="T105" fmla="*/ 0 h 2464"/>
                <a:gd name="T106" fmla="*/ 0 w 4112"/>
                <a:gd name="T107" fmla="*/ 0 h 2464"/>
                <a:gd name="T108" fmla="*/ 0 w 4112"/>
                <a:gd name="T109" fmla="*/ 0 h 2464"/>
                <a:gd name="T110" fmla="*/ 0 w 4112"/>
                <a:gd name="T111" fmla="*/ 0 h 2464"/>
                <a:gd name="T112" fmla="*/ 0 w 4112"/>
                <a:gd name="T113" fmla="*/ 0 h 2464"/>
                <a:gd name="T114" fmla="*/ 4112 w 4112"/>
                <a:gd name="T115" fmla="*/ 2464 h 2464"/>
              </a:gdLst>
              <a:ahLst/>
              <a:cxnLst>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T112" t="T113" r="T114" b="T115"/>
              <a:pathLst>
                <a:path w="4112" h="2464">
                  <a:moveTo>
                    <a:pt x="1" y="1234"/>
                  </a:moveTo>
                  <a:cubicBezTo>
                    <a:pt x="0" y="1233"/>
                    <a:pt x="0" y="1232"/>
                    <a:pt x="1" y="1231"/>
                  </a:cubicBezTo>
                  <a:lnTo>
                    <a:pt x="11" y="1108"/>
                  </a:lnTo>
                  <a:cubicBezTo>
                    <a:pt x="11" y="1106"/>
                    <a:pt x="11" y="1105"/>
                    <a:pt x="11" y="1103"/>
                  </a:cubicBezTo>
                  <a:lnTo>
                    <a:pt x="42" y="983"/>
                  </a:lnTo>
                  <a:cubicBezTo>
                    <a:pt x="43" y="982"/>
                    <a:pt x="43" y="981"/>
                    <a:pt x="43" y="980"/>
                  </a:cubicBezTo>
                  <a:lnTo>
                    <a:pt x="93" y="864"/>
                  </a:lnTo>
                  <a:cubicBezTo>
                    <a:pt x="94" y="863"/>
                    <a:pt x="94" y="862"/>
                    <a:pt x="95" y="861"/>
                  </a:cubicBezTo>
                  <a:lnTo>
                    <a:pt x="164" y="750"/>
                  </a:lnTo>
                  <a:lnTo>
                    <a:pt x="251" y="641"/>
                  </a:lnTo>
                  <a:lnTo>
                    <a:pt x="355" y="540"/>
                  </a:lnTo>
                  <a:lnTo>
                    <a:pt x="474" y="446"/>
                  </a:lnTo>
                  <a:lnTo>
                    <a:pt x="606" y="358"/>
                  </a:lnTo>
                  <a:lnTo>
                    <a:pt x="753" y="279"/>
                  </a:lnTo>
                  <a:lnTo>
                    <a:pt x="911" y="209"/>
                  </a:lnTo>
                  <a:lnTo>
                    <a:pt x="1080" y="148"/>
                  </a:lnTo>
                  <a:lnTo>
                    <a:pt x="1259" y="96"/>
                  </a:lnTo>
                  <a:lnTo>
                    <a:pt x="1447" y="55"/>
                  </a:lnTo>
                  <a:lnTo>
                    <a:pt x="1644" y="26"/>
                  </a:lnTo>
                  <a:lnTo>
                    <a:pt x="1846" y="7"/>
                  </a:lnTo>
                  <a:lnTo>
                    <a:pt x="2056" y="0"/>
                  </a:lnTo>
                  <a:lnTo>
                    <a:pt x="2265" y="6"/>
                  </a:lnTo>
                  <a:lnTo>
                    <a:pt x="2469" y="26"/>
                  </a:lnTo>
                  <a:lnTo>
                    <a:pt x="2665" y="55"/>
                  </a:lnTo>
                  <a:lnTo>
                    <a:pt x="2853" y="96"/>
                  </a:lnTo>
                  <a:lnTo>
                    <a:pt x="3032" y="147"/>
                  </a:lnTo>
                  <a:lnTo>
                    <a:pt x="3201" y="208"/>
                  </a:lnTo>
                  <a:lnTo>
                    <a:pt x="3359" y="279"/>
                  </a:lnTo>
                  <a:lnTo>
                    <a:pt x="3505" y="357"/>
                  </a:lnTo>
                  <a:lnTo>
                    <a:pt x="3638" y="444"/>
                  </a:lnTo>
                  <a:lnTo>
                    <a:pt x="3756" y="539"/>
                  </a:lnTo>
                  <a:lnTo>
                    <a:pt x="3860" y="639"/>
                  </a:lnTo>
                  <a:lnTo>
                    <a:pt x="3947" y="747"/>
                  </a:lnTo>
                  <a:lnTo>
                    <a:pt x="4018" y="861"/>
                  </a:lnTo>
                  <a:cubicBezTo>
                    <a:pt x="4018" y="862"/>
                    <a:pt x="4019" y="863"/>
                    <a:pt x="4020" y="864"/>
                  </a:cubicBezTo>
                  <a:lnTo>
                    <a:pt x="4070" y="980"/>
                  </a:lnTo>
                  <a:cubicBezTo>
                    <a:pt x="4070" y="981"/>
                    <a:pt x="4070" y="982"/>
                    <a:pt x="4071" y="983"/>
                  </a:cubicBezTo>
                  <a:lnTo>
                    <a:pt x="4102" y="1103"/>
                  </a:lnTo>
                  <a:cubicBezTo>
                    <a:pt x="4102" y="1105"/>
                    <a:pt x="4102" y="1106"/>
                    <a:pt x="4102" y="1108"/>
                  </a:cubicBezTo>
                  <a:lnTo>
                    <a:pt x="4112" y="1231"/>
                  </a:lnTo>
                  <a:cubicBezTo>
                    <a:pt x="4112" y="1232"/>
                    <a:pt x="4112" y="1233"/>
                    <a:pt x="4112" y="1234"/>
                  </a:cubicBezTo>
                  <a:lnTo>
                    <a:pt x="4102" y="1358"/>
                  </a:lnTo>
                  <a:cubicBezTo>
                    <a:pt x="4102" y="1360"/>
                    <a:pt x="4102" y="1361"/>
                    <a:pt x="4102" y="1362"/>
                  </a:cubicBezTo>
                  <a:lnTo>
                    <a:pt x="4071" y="1482"/>
                  </a:lnTo>
                  <a:cubicBezTo>
                    <a:pt x="4070" y="1484"/>
                    <a:pt x="4070" y="1485"/>
                    <a:pt x="4070" y="1486"/>
                  </a:cubicBezTo>
                  <a:lnTo>
                    <a:pt x="4020" y="1602"/>
                  </a:lnTo>
                  <a:cubicBezTo>
                    <a:pt x="4019" y="1603"/>
                    <a:pt x="4018" y="1604"/>
                    <a:pt x="4018" y="1605"/>
                  </a:cubicBezTo>
                  <a:lnTo>
                    <a:pt x="3949" y="1716"/>
                  </a:lnTo>
                  <a:lnTo>
                    <a:pt x="3862" y="1824"/>
                  </a:lnTo>
                  <a:lnTo>
                    <a:pt x="3758" y="1926"/>
                  </a:lnTo>
                  <a:lnTo>
                    <a:pt x="3639" y="2020"/>
                  </a:lnTo>
                  <a:lnTo>
                    <a:pt x="3507" y="2108"/>
                  </a:lnTo>
                  <a:lnTo>
                    <a:pt x="3361" y="2186"/>
                  </a:lnTo>
                  <a:lnTo>
                    <a:pt x="3202" y="2256"/>
                  </a:lnTo>
                  <a:lnTo>
                    <a:pt x="3034" y="2317"/>
                  </a:lnTo>
                  <a:lnTo>
                    <a:pt x="2854" y="2369"/>
                  </a:lnTo>
                  <a:lnTo>
                    <a:pt x="2667" y="2410"/>
                  </a:lnTo>
                  <a:lnTo>
                    <a:pt x="2470" y="2439"/>
                  </a:lnTo>
                  <a:lnTo>
                    <a:pt x="2267" y="2458"/>
                  </a:lnTo>
                  <a:lnTo>
                    <a:pt x="2057" y="2464"/>
                  </a:lnTo>
                  <a:lnTo>
                    <a:pt x="1848" y="2458"/>
                  </a:lnTo>
                  <a:lnTo>
                    <a:pt x="1645" y="2439"/>
                  </a:lnTo>
                  <a:lnTo>
                    <a:pt x="1449" y="2410"/>
                  </a:lnTo>
                  <a:lnTo>
                    <a:pt x="1260" y="2369"/>
                  </a:lnTo>
                  <a:lnTo>
                    <a:pt x="1082" y="2318"/>
                  </a:lnTo>
                  <a:lnTo>
                    <a:pt x="912" y="2257"/>
                  </a:lnTo>
                  <a:lnTo>
                    <a:pt x="755" y="2186"/>
                  </a:lnTo>
                  <a:lnTo>
                    <a:pt x="608" y="2109"/>
                  </a:lnTo>
                  <a:lnTo>
                    <a:pt x="475" y="2022"/>
                  </a:lnTo>
                  <a:lnTo>
                    <a:pt x="357" y="1927"/>
                  </a:lnTo>
                  <a:lnTo>
                    <a:pt x="253" y="1826"/>
                  </a:lnTo>
                  <a:lnTo>
                    <a:pt x="166" y="1719"/>
                  </a:lnTo>
                  <a:lnTo>
                    <a:pt x="95" y="1605"/>
                  </a:lnTo>
                  <a:cubicBezTo>
                    <a:pt x="94" y="1604"/>
                    <a:pt x="94" y="1603"/>
                    <a:pt x="93" y="1602"/>
                  </a:cubicBezTo>
                  <a:lnTo>
                    <a:pt x="43" y="1486"/>
                  </a:lnTo>
                  <a:cubicBezTo>
                    <a:pt x="43" y="1485"/>
                    <a:pt x="43" y="1484"/>
                    <a:pt x="42" y="1482"/>
                  </a:cubicBezTo>
                  <a:lnTo>
                    <a:pt x="11" y="1362"/>
                  </a:lnTo>
                  <a:cubicBezTo>
                    <a:pt x="11" y="1361"/>
                    <a:pt x="11" y="1360"/>
                    <a:pt x="11" y="1358"/>
                  </a:cubicBezTo>
                  <a:lnTo>
                    <a:pt x="1" y="1234"/>
                  </a:lnTo>
                  <a:close/>
                  <a:moveTo>
                    <a:pt x="58" y="1355"/>
                  </a:moveTo>
                  <a:lnTo>
                    <a:pt x="58" y="1350"/>
                  </a:lnTo>
                  <a:lnTo>
                    <a:pt x="89" y="1470"/>
                  </a:lnTo>
                  <a:lnTo>
                    <a:pt x="88" y="1467"/>
                  </a:lnTo>
                  <a:lnTo>
                    <a:pt x="138" y="1583"/>
                  </a:lnTo>
                  <a:lnTo>
                    <a:pt x="136" y="1580"/>
                  </a:lnTo>
                  <a:lnTo>
                    <a:pt x="203" y="1688"/>
                  </a:lnTo>
                  <a:lnTo>
                    <a:pt x="286" y="1791"/>
                  </a:lnTo>
                  <a:lnTo>
                    <a:pt x="386" y="1890"/>
                  </a:lnTo>
                  <a:lnTo>
                    <a:pt x="502" y="1981"/>
                  </a:lnTo>
                  <a:lnTo>
                    <a:pt x="631" y="2066"/>
                  </a:lnTo>
                  <a:lnTo>
                    <a:pt x="774" y="2143"/>
                  </a:lnTo>
                  <a:lnTo>
                    <a:pt x="929" y="2212"/>
                  </a:lnTo>
                  <a:lnTo>
                    <a:pt x="1095" y="2271"/>
                  </a:lnTo>
                  <a:lnTo>
                    <a:pt x="1271" y="2322"/>
                  </a:lnTo>
                  <a:lnTo>
                    <a:pt x="1456" y="2363"/>
                  </a:lnTo>
                  <a:lnTo>
                    <a:pt x="1650" y="2392"/>
                  </a:lnTo>
                  <a:lnTo>
                    <a:pt x="1849" y="2410"/>
                  </a:lnTo>
                  <a:lnTo>
                    <a:pt x="2056" y="2416"/>
                  </a:lnTo>
                  <a:lnTo>
                    <a:pt x="2262" y="2411"/>
                  </a:lnTo>
                  <a:lnTo>
                    <a:pt x="2463" y="2392"/>
                  </a:lnTo>
                  <a:lnTo>
                    <a:pt x="2656" y="2363"/>
                  </a:lnTo>
                  <a:lnTo>
                    <a:pt x="2841" y="2322"/>
                  </a:lnTo>
                  <a:lnTo>
                    <a:pt x="3017" y="2272"/>
                  </a:lnTo>
                  <a:lnTo>
                    <a:pt x="3183" y="2213"/>
                  </a:lnTo>
                  <a:lnTo>
                    <a:pt x="3338" y="2143"/>
                  </a:lnTo>
                  <a:lnTo>
                    <a:pt x="3480" y="2067"/>
                  </a:lnTo>
                  <a:lnTo>
                    <a:pt x="3610" y="1983"/>
                  </a:lnTo>
                  <a:lnTo>
                    <a:pt x="3725" y="1891"/>
                  </a:lnTo>
                  <a:lnTo>
                    <a:pt x="3825" y="1793"/>
                  </a:lnTo>
                  <a:lnTo>
                    <a:pt x="3908" y="1691"/>
                  </a:lnTo>
                  <a:lnTo>
                    <a:pt x="3977" y="1580"/>
                  </a:lnTo>
                  <a:lnTo>
                    <a:pt x="3975" y="1583"/>
                  </a:lnTo>
                  <a:lnTo>
                    <a:pt x="4025" y="1467"/>
                  </a:lnTo>
                  <a:lnTo>
                    <a:pt x="4024" y="1470"/>
                  </a:lnTo>
                  <a:lnTo>
                    <a:pt x="4055" y="1350"/>
                  </a:lnTo>
                  <a:lnTo>
                    <a:pt x="4055" y="1355"/>
                  </a:lnTo>
                  <a:lnTo>
                    <a:pt x="4065" y="1231"/>
                  </a:lnTo>
                  <a:lnTo>
                    <a:pt x="4065" y="1234"/>
                  </a:lnTo>
                  <a:lnTo>
                    <a:pt x="4055" y="1111"/>
                  </a:lnTo>
                  <a:lnTo>
                    <a:pt x="4055" y="1115"/>
                  </a:lnTo>
                  <a:lnTo>
                    <a:pt x="4024" y="995"/>
                  </a:lnTo>
                  <a:lnTo>
                    <a:pt x="4025" y="999"/>
                  </a:lnTo>
                  <a:lnTo>
                    <a:pt x="3975" y="883"/>
                  </a:lnTo>
                  <a:lnTo>
                    <a:pt x="3977" y="886"/>
                  </a:lnTo>
                  <a:lnTo>
                    <a:pt x="3910" y="777"/>
                  </a:lnTo>
                  <a:lnTo>
                    <a:pt x="3827" y="674"/>
                  </a:lnTo>
                  <a:lnTo>
                    <a:pt x="3727" y="576"/>
                  </a:lnTo>
                  <a:lnTo>
                    <a:pt x="3611" y="485"/>
                  </a:lnTo>
                  <a:lnTo>
                    <a:pt x="3482" y="400"/>
                  </a:lnTo>
                  <a:lnTo>
                    <a:pt x="3340" y="322"/>
                  </a:lnTo>
                  <a:lnTo>
                    <a:pt x="3184" y="253"/>
                  </a:lnTo>
                  <a:lnTo>
                    <a:pt x="3019" y="194"/>
                  </a:lnTo>
                  <a:lnTo>
                    <a:pt x="2842" y="143"/>
                  </a:lnTo>
                  <a:lnTo>
                    <a:pt x="2658" y="102"/>
                  </a:lnTo>
                  <a:lnTo>
                    <a:pt x="2464" y="73"/>
                  </a:lnTo>
                  <a:lnTo>
                    <a:pt x="2264" y="54"/>
                  </a:lnTo>
                  <a:lnTo>
                    <a:pt x="2057" y="48"/>
                  </a:lnTo>
                  <a:lnTo>
                    <a:pt x="1851" y="54"/>
                  </a:lnTo>
                  <a:lnTo>
                    <a:pt x="1651" y="73"/>
                  </a:lnTo>
                  <a:lnTo>
                    <a:pt x="1458" y="102"/>
                  </a:lnTo>
                  <a:lnTo>
                    <a:pt x="1272" y="143"/>
                  </a:lnTo>
                  <a:lnTo>
                    <a:pt x="1097" y="193"/>
                  </a:lnTo>
                  <a:lnTo>
                    <a:pt x="930" y="252"/>
                  </a:lnTo>
                  <a:lnTo>
                    <a:pt x="776" y="322"/>
                  </a:lnTo>
                  <a:lnTo>
                    <a:pt x="633" y="399"/>
                  </a:lnTo>
                  <a:lnTo>
                    <a:pt x="503" y="483"/>
                  </a:lnTo>
                  <a:lnTo>
                    <a:pt x="388" y="575"/>
                  </a:lnTo>
                  <a:lnTo>
                    <a:pt x="288" y="671"/>
                  </a:lnTo>
                  <a:lnTo>
                    <a:pt x="205" y="775"/>
                  </a:lnTo>
                  <a:lnTo>
                    <a:pt x="136" y="886"/>
                  </a:lnTo>
                  <a:lnTo>
                    <a:pt x="138" y="883"/>
                  </a:lnTo>
                  <a:lnTo>
                    <a:pt x="88" y="999"/>
                  </a:lnTo>
                  <a:lnTo>
                    <a:pt x="89" y="995"/>
                  </a:lnTo>
                  <a:lnTo>
                    <a:pt x="58" y="1115"/>
                  </a:lnTo>
                  <a:lnTo>
                    <a:pt x="58" y="1111"/>
                  </a:lnTo>
                  <a:lnTo>
                    <a:pt x="48" y="1234"/>
                  </a:lnTo>
                  <a:lnTo>
                    <a:pt x="48" y="1231"/>
                  </a:lnTo>
                  <a:lnTo>
                    <a:pt x="58" y="1355"/>
                  </a:lnTo>
                  <a:close/>
                </a:path>
              </a:pathLst>
            </a:custGeom>
            <a:solidFill>
              <a:srgbClr val="F79646"/>
            </a:solidFill>
            <a:ln w="9525" cap="sq">
              <a:solidFill>
                <a:srgbClr val="F79646"/>
              </a:solidFill>
              <a:round/>
              <a:headEnd/>
              <a:tailEnd/>
            </a:ln>
            <a:effectLst/>
          </p:spPr>
          <p:txBody>
            <a:bodyPr wrap="none" anchor="ctr"/>
            <a:lstStyle/>
            <a:p>
              <a:endParaRPr lang="el-GR"/>
            </a:p>
          </p:txBody>
        </p:sp>
        <p:sp>
          <p:nvSpPr>
            <p:cNvPr id="12315" name="Rectangle 27"/>
            <p:cNvSpPr>
              <a:spLocks noChangeArrowheads="1"/>
            </p:cNvSpPr>
            <p:nvPr/>
          </p:nvSpPr>
          <p:spPr bwMode="auto">
            <a:xfrm>
              <a:off x="2608" y="1332"/>
              <a:ext cx="450"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Εθνική Επιτροπή </a:t>
              </a:r>
            </a:p>
          </p:txBody>
        </p:sp>
        <p:sp>
          <p:nvSpPr>
            <p:cNvPr id="12316" name="Rectangle 28"/>
            <p:cNvSpPr>
              <a:spLocks noChangeArrowheads="1"/>
            </p:cNvSpPr>
            <p:nvPr/>
          </p:nvSpPr>
          <p:spPr bwMode="auto">
            <a:xfrm>
              <a:off x="2581" y="1412"/>
              <a:ext cx="507"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Αντιμετώπισης της </a:t>
              </a:r>
            </a:p>
          </p:txBody>
        </p:sp>
        <p:sp>
          <p:nvSpPr>
            <p:cNvPr id="12317" name="Rectangle 29"/>
            <p:cNvSpPr>
              <a:spLocks noChangeArrowheads="1"/>
            </p:cNvSpPr>
            <p:nvPr/>
          </p:nvSpPr>
          <p:spPr bwMode="auto">
            <a:xfrm>
              <a:off x="2582" y="1489"/>
              <a:ext cx="502"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Ακραίας Φτώχειας </a:t>
              </a:r>
            </a:p>
          </p:txBody>
        </p:sp>
        <p:sp>
          <p:nvSpPr>
            <p:cNvPr id="12318" name="Rectangle 30"/>
            <p:cNvSpPr>
              <a:spLocks noChangeArrowheads="1"/>
            </p:cNvSpPr>
            <p:nvPr/>
          </p:nvSpPr>
          <p:spPr bwMode="auto">
            <a:xfrm>
              <a:off x="2664" y="1571"/>
              <a:ext cx="91"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(ΕΠ</a:t>
              </a:r>
            </a:p>
          </p:txBody>
        </p:sp>
        <p:sp>
          <p:nvSpPr>
            <p:cNvPr id="12319" name="Rectangle 31"/>
            <p:cNvSpPr>
              <a:spLocks noChangeArrowheads="1"/>
            </p:cNvSpPr>
            <p:nvPr/>
          </p:nvSpPr>
          <p:spPr bwMode="auto">
            <a:xfrm>
              <a:off x="2756" y="1571"/>
              <a:ext cx="20"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a:t>
              </a:r>
            </a:p>
          </p:txBody>
        </p:sp>
        <p:sp>
          <p:nvSpPr>
            <p:cNvPr id="12320" name="Rectangle 32"/>
            <p:cNvSpPr>
              <a:spLocks noChangeArrowheads="1"/>
            </p:cNvSpPr>
            <p:nvPr/>
          </p:nvSpPr>
          <p:spPr bwMode="auto">
            <a:xfrm>
              <a:off x="2785" y="1571"/>
              <a:ext cx="185"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Ι ΤΕΒΑ)</a:t>
              </a:r>
            </a:p>
          </p:txBody>
        </p:sp>
        <p:pic>
          <p:nvPicPr>
            <p:cNvPr id="12321" name="Picture 33"/>
            <p:cNvPicPr>
              <a:picLocks noChangeAspect="1" noChangeArrowheads="1"/>
            </p:cNvPicPr>
            <p:nvPr/>
          </p:nvPicPr>
          <p:blipFill>
            <a:blip r:embed="rId13" cstate="print"/>
            <a:srcRect/>
            <a:stretch>
              <a:fillRect/>
            </a:stretch>
          </p:blipFill>
          <p:spPr bwMode="auto">
            <a:xfrm>
              <a:off x="585" y="1719"/>
              <a:ext cx="524" cy="366"/>
            </a:xfrm>
            <a:prstGeom prst="rect">
              <a:avLst/>
            </a:prstGeom>
            <a:noFill/>
            <a:ln w="9525" cap="flat">
              <a:noFill/>
              <a:round/>
              <a:headEnd/>
              <a:tailEnd/>
            </a:ln>
            <a:effectLst/>
          </p:spPr>
        </p:pic>
        <p:pic>
          <p:nvPicPr>
            <p:cNvPr id="12322" name="Picture 34"/>
            <p:cNvPicPr>
              <a:picLocks noChangeAspect="1" noChangeArrowheads="1"/>
            </p:cNvPicPr>
            <p:nvPr/>
          </p:nvPicPr>
          <p:blipFill>
            <a:blip r:embed="rId14" cstate="print"/>
            <a:srcRect/>
            <a:stretch>
              <a:fillRect/>
            </a:stretch>
          </p:blipFill>
          <p:spPr bwMode="auto">
            <a:xfrm>
              <a:off x="585" y="1719"/>
              <a:ext cx="524" cy="366"/>
            </a:xfrm>
            <a:prstGeom prst="rect">
              <a:avLst/>
            </a:prstGeom>
            <a:noFill/>
            <a:ln w="9525" cap="flat">
              <a:noFill/>
              <a:round/>
              <a:headEnd/>
              <a:tailEnd/>
            </a:ln>
            <a:effectLst/>
          </p:spPr>
        </p:pic>
        <p:pic>
          <p:nvPicPr>
            <p:cNvPr id="12323" name="Picture 35"/>
            <p:cNvPicPr>
              <a:picLocks noChangeAspect="1" noChangeArrowheads="1"/>
            </p:cNvPicPr>
            <p:nvPr/>
          </p:nvPicPr>
          <p:blipFill>
            <a:blip r:embed="rId15" cstate="print"/>
            <a:srcRect/>
            <a:stretch>
              <a:fillRect/>
            </a:stretch>
          </p:blipFill>
          <p:spPr bwMode="auto">
            <a:xfrm>
              <a:off x="606" y="1733"/>
              <a:ext cx="482" cy="324"/>
            </a:xfrm>
            <a:prstGeom prst="rect">
              <a:avLst/>
            </a:prstGeom>
            <a:noFill/>
            <a:ln w="9525" cap="flat">
              <a:noFill/>
              <a:round/>
              <a:headEnd/>
              <a:tailEnd/>
            </a:ln>
            <a:effectLst/>
          </p:spPr>
        </p:pic>
        <p:sp>
          <p:nvSpPr>
            <p:cNvPr id="12324" name="Freeform 36"/>
            <p:cNvSpPr>
              <a:spLocks noChangeArrowheads="1"/>
            </p:cNvSpPr>
            <p:nvPr/>
          </p:nvSpPr>
          <p:spPr bwMode="auto">
            <a:xfrm>
              <a:off x="604" y="1732"/>
              <a:ext cx="482" cy="323"/>
            </a:xfrm>
            <a:custGeom>
              <a:avLst/>
              <a:gdLst>
                <a:gd name="G0" fmla="*/ 1 0 51712"/>
                <a:gd name="G1" fmla="*/ 1 0 51712"/>
                <a:gd name="G2" fmla="+- 23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37341 16960"/>
                <a:gd name="G27" fmla="+- 1 0 0"/>
                <a:gd name="G28" fmla="*/ 1 45325 6250"/>
                <a:gd name="G29" fmla="+- 1 0 0"/>
                <a:gd name="G30" fmla="+- 1 0 0"/>
                <a:gd name="G31" fmla="+- 1 0 0"/>
                <a:gd name="G32" fmla="+- 1 0 0"/>
                <a:gd name="G33" fmla="+- 672 0 0"/>
                <a:gd name="G34" fmla="+- 1 0 0"/>
                <a:gd name="G35" fmla="+- 1 0 0"/>
                <a:gd name="G36" fmla="+- 1 0 0"/>
                <a:gd name="G37" fmla="+- 1 0 0"/>
                <a:gd name="G38" fmla="+- 1 0 0"/>
                <a:gd name="G39" fmla="+- 1 0 0"/>
                <a:gd name="G40" fmla="+- 1 0 0"/>
                <a:gd name="G41" fmla="+- 65485 0 0"/>
                <a:gd name="G42" fmla="+- 1 0 0"/>
                <a:gd name="G43" fmla="+- 1 0 0"/>
                <a:gd name="G44" fmla="+- 1 0 0"/>
                <a:gd name="G45" fmla="+- 332 0 0"/>
                <a:gd name="G46" fmla="+- 1 0 0"/>
                <a:gd name="G47" fmla="+- 1 0 0"/>
                <a:gd name="G48" fmla="*/ 1 35983 50000"/>
                <a:gd name="G49" fmla="+- 1 0 0"/>
                <a:gd name="G50" fmla="+- 1 0 0"/>
                <a:gd name="G51" fmla="+- 1 0 0"/>
                <a:gd name="G52" fmla="+- 1 0 0"/>
                <a:gd name="G53" fmla="+- 1 0 0"/>
                <a:gd name="G54" fmla="+- 1 0 0"/>
                <a:gd name="G55" fmla="+- 1 0 0"/>
                <a:gd name="G56" fmla="+- 1 0 0"/>
                <a:gd name="G57" fmla="+- 1 0 0"/>
                <a:gd name="G58" fmla="*/ 1 18005 38528"/>
                <a:gd name="G59" fmla="+- 1 0 0"/>
                <a:gd name="G60" fmla="+- 1 0 0"/>
                <a:gd name="G61" fmla="+- 1 0 0"/>
                <a:gd name="G62" fmla="+- 1 0 0"/>
                <a:gd name="G63" fmla="+- 1 0 0"/>
                <a:gd name="G64" fmla="+- 1 0 0"/>
                <a:gd name="G65" fmla="+- 1 0 0"/>
                <a:gd name="G66" fmla="+- 1 0 0"/>
                <a:gd name="G67" fmla="+- 1 0 0"/>
                <a:gd name="G68" fmla="+- 1 0 0"/>
                <a:gd name="G69" fmla="+- 1 0 0"/>
                <a:gd name="G70" fmla="+- 1 0 0"/>
                <a:gd name="G71" fmla="+- 1 0 0"/>
                <a:gd name="G72" fmla="+- 1 0 0"/>
                <a:gd name="G73" fmla="+- 1 0 0"/>
                <a:gd name="G74" fmla="+- 1 0 0"/>
                <a:gd name="G75" fmla="+- 1 0 0"/>
                <a:gd name="G76" fmla="*/ 1 13511 30784"/>
                <a:gd name="G77" fmla="+- 1 0 0"/>
                <a:gd name="G78" fmla="+- 1 0 0"/>
                <a:gd name="G79" fmla="+- 1 0 0"/>
                <a:gd name="G80" fmla="+- 1 0 0"/>
                <a:gd name="G81" fmla="+- 1 0 0"/>
                <a:gd name="G82" fmla="+- 1 0 0"/>
                <a:gd name="G83" fmla="+- 1 0 0"/>
                <a:gd name="G84" fmla="+- 1 0 0"/>
                <a:gd name="G85" fmla="+- 1 0 0"/>
                <a:gd name="G86" fmla="+- 1 0 0"/>
                <a:gd name="G87" fmla="+- 8193 0 0"/>
                <a:gd name="G88" fmla="+- 1 0 0"/>
                <a:gd name="G89" fmla="+- 1 0 0"/>
                <a:gd name="G90" fmla="+- 1 0 0"/>
                <a:gd name="G91" fmla="+- 1 0 0"/>
                <a:gd name="G92" fmla="+- 1 0 0"/>
                <a:gd name="G93" fmla="+- 1 0 0"/>
                <a:gd name="G94" fmla="*/ 1 24411 49664"/>
                <a:gd name="G95" fmla="*/ 1 53935 49664"/>
                <a:gd name="G96" fmla="+- 1 0 0"/>
                <a:gd name="G97" fmla="+- 1 0 0"/>
                <a:gd name="G98" fmla="+- 1 0 0"/>
                <a:gd name="G99" fmla="+- 1 0 0"/>
                <a:gd name="G100" fmla="+- 1 0 0"/>
                <a:gd name="G101" fmla="+- 1 0 0"/>
                <a:gd name="G102" fmla="+- 1 0 0"/>
                <a:gd name="G103" fmla="+- 1 0 0"/>
                <a:gd name="G104" fmla="+- 1 0 0"/>
                <a:gd name="G105" fmla="+- 1 0 0"/>
                <a:gd name="G106" fmla="+- 1 0 0"/>
                <a:gd name="G107" fmla="+- 1 0 0"/>
                <a:gd name="G108" fmla="+- 1 0 0"/>
                <a:gd name="G109" fmla="+- 1 0 0"/>
                <a:gd name="G110" fmla="+- 1 0 0"/>
                <a:gd name="G111" fmla="+- 1 0 0"/>
                <a:gd name="G112" fmla="+- 1 0 0"/>
                <a:gd name="G113" fmla="*/ 1 29003 51712"/>
                <a:gd name="G114" fmla="+- 1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T0" fmla="*/ 0 w 2192"/>
                <a:gd name="T1" fmla="*/ 0 h 1472"/>
                <a:gd name="T2" fmla="*/ 0 w 2192"/>
                <a:gd name="T3" fmla="*/ 0 h 1472"/>
                <a:gd name="T4" fmla="*/ 0 w 2192"/>
                <a:gd name="T5" fmla="*/ 0 h 1472"/>
                <a:gd name="T6" fmla="*/ 0 w 2192"/>
                <a:gd name="T7" fmla="*/ 0 h 1472"/>
                <a:gd name="T8" fmla="*/ 0 w 2192"/>
                <a:gd name="T9" fmla="*/ 0 h 1472"/>
                <a:gd name="T10" fmla="*/ 0 w 2192"/>
                <a:gd name="T11" fmla="*/ 0 h 1472"/>
                <a:gd name="T12" fmla="*/ 0 w 2192"/>
                <a:gd name="T13" fmla="*/ 0 h 1472"/>
                <a:gd name="T14" fmla="*/ 0 w 2192"/>
                <a:gd name="T15" fmla="*/ 0 h 1472"/>
                <a:gd name="T16" fmla="*/ 0 w 2192"/>
                <a:gd name="T17" fmla="*/ 0 h 1472"/>
                <a:gd name="T18" fmla="*/ 0 w 2192"/>
                <a:gd name="T19" fmla="*/ 0 h 1472"/>
                <a:gd name="T20" fmla="*/ 0 w 2192"/>
                <a:gd name="T21" fmla="*/ 0 h 1472"/>
                <a:gd name="T22" fmla="*/ 0 w 2192"/>
                <a:gd name="T23" fmla="*/ 0 h 1472"/>
                <a:gd name="T24" fmla="*/ 0 w 2192"/>
                <a:gd name="T25" fmla="*/ 0 h 1472"/>
                <a:gd name="T26" fmla="*/ 0 w 2192"/>
                <a:gd name="T27" fmla="*/ 0 h 1472"/>
                <a:gd name="T28" fmla="*/ 0 w 2192"/>
                <a:gd name="T29" fmla="*/ 0 h 1472"/>
                <a:gd name="T30" fmla="*/ 0 w 2192"/>
                <a:gd name="T31" fmla="*/ 0 h 1472"/>
                <a:gd name="T32" fmla="*/ 0 w 2192"/>
                <a:gd name="T33" fmla="*/ 0 h 1472"/>
                <a:gd name="T34" fmla="*/ 0 w 2192"/>
                <a:gd name="T35" fmla="*/ 0 h 1472"/>
                <a:gd name="T36" fmla="*/ 0 w 2192"/>
                <a:gd name="T37" fmla="*/ 0 h 1472"/>
                <a:gd name="T38" fmla="*/ 0 w 2192"/>
                <a:gd name="T39" fmla="*/ 0 h 1472"/>
                <a:gd name="T40" fmla="*/ 0 w 2192"/>
                <a:gd name="T41" fmla="*/ 0 h 1472"/>
                <a:gd name="T42" fmla="*/ 0 w 2192"/>
                <a:gd name="T43" fmla="*/ 0 h 1472"/>
                <a:gd name="T44" fmla="*/ 0 w 2192"/>
                <a:gd name="T45" fmla="*/ 0 h 1472"/>
                <a:gd name="T46" fmla="*/ 0 w 2192"/>
                <a:gd name="T47" fmla="*/ 0 h 1472"/>
                <a:gd name="T48" fmla="*/ 0 w 2192"/>
                <a:gd name="T49" fmla="*/ 0 h 1472"/>
                <a:gd name="T50" fmla="*/ 0 w 2192"/>
                <a:gd name="T51" fmla="*/ 0 h 1472"/>
                <a:gd name="T52" fmla="*/ 0 w 2192"/>
                <a:gd name="T53" fmla="*/ 0 h 1472"/>
                <a:gd name="T54" fmla="*/ 0 w 2192"/>
                <a:gd name="T55" fmla="*/ 0 h 1472"/>
                <a:gd name="T56" fmla="*/ 0 w 2192"/>
                <a:gd name="T57" fmla="*/ 0 h 1472"/>
                <a:gd name="T58" fmla="*/ 0 w 2192"/>
                <a:gd name="T59" fmla="*/ 0 h 1472"/>
                <a:gd name="T60" fmla="*/ 0 w 2192"/>
                <a:gd name="T61" fmla="*/ 0 h 1472"/>
                <a:gd name="T62" fmla="*/ 0 w 2192"/>
                <a:gd name="T63" fmla="*/ 0 h 1472"/>
                <a:gd name="T64" fmla="*/ 0 w 2192"/>
                <a:gd name="T65" fmla="*/ 0 h 1472"/>
                <a:gd name="T66" fmla="*/ 0 w 2192"/>
                <a:gd name="T67" fmla="*/ 0 h 1472"/>
                <a:gd name="T68" fmla="*/ 0 w 2192"/>
                <a:gd name="T69" fmla="*/ 0 h 1472"/>
                <a:gd name="T70" fmla="*/ 0 w 2192"/>
                <a:gd name="T71" fmla="*/ 0 h 1472"/>
                <a:gd name="T72" fmla="*/ 0 w 2192"/>
                <a:gd name="T73" fmla="*/ 0 h 1472"/>
                <a:gd name="T74" fmla="*/ 0 w 2192"/>
                <a:gd name="T75" fmla="*/ 0 h 1472"/>
                <a:gd name="T76" fmla="*/ 0 w 2192"/>
                <a:gd name="T77" fmla="*/ 0 h 1472"/>
                <a:gd name="T78" fmla="*/ 0 w 2192"/>
                <a:gd name="T79" fmla="*/ 0 h 1472"/>
                <a:gd name="T80" fmla="*/ 0 w 2192"/>
                <a:gd name="T81" fmla="*/ 0 h 1472"/>
                <a:gd name="T82" fmla="*/ 0 w 2192"/>
                <a:gd name="T83" fmla="*/ 0 h 1472"/>
                <a:gd name="T84" fmla="*/ 0 w 2192"/>
                <a:gd name="T85" fmla="*/ 0 h 1472"/>
                <a:gd name="T86" fmla="*/ 0 w 2192"/>
                <a:gd name="T87" fmla="*/ 0 h 1472"/>
                <a:gd name="T88" fmla="*/ 0 w 2192"/>
                <a:gd name="T89" fmla="*/ 0 h 1472"/>
                <a:gd name="T90" fmla="*/ 0 w 2192"/>
                <a:gd name="T91" fmla="*/ 0 h 1472"/>
                <a:gd name="T92" fmla="*/ 0 w 2192"/>
                <a:gd name="T93" fmla="*/ 0 h 1472"/>
                <a:gd name="T94" fmla="*/ 0 w 2192"/>
                <a:gd name="T95" fmla="*/ 0 h 1472"/>
                <a:gd name="T96" fmla="*/ 2192 w 2192"/>
                <a:gd name="T97" fmla="*/ 1472 h 1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T94" t="T95" r="T96" b="T97"/>
              <a:pathLst>
                <a:path w="2192" h="1472">
                  <a:moveTo>
                    <a:pt x="0" y="737"/>
                  </a:moveTo>
                  <a:cubicBezTo>
                    <a:pt x="0" y="737"/>
                    <a:pt x="0" y="736"/>
                    <a:pt x="0" y="736"/>
                  </a:cubicBezTo>
                  <a:lnTo>
                    <a:pt x="6" y="662"/>
                  </a:lnTo>
                  <a:lnTo>
                    <a:pt x="23" y="588"/>
                  </a:lnTo>
                  <a:cubicBezTo>
                    <a:pt x="23" y="587"/>
                    <a:pt x="23" y="587"/>
                    <a:pt x="23" y="587"/>
                  </a:cubicBezTo>
                  <a:lnTo>
                    <a:pt x="50" y="518"/>
                  </a:lnTo>
                  <a:lnTo>
                    <a:pt x="87" y="450"/>
                  </a:lnTo>
                  <a:lnTo>
                    <a:pt x="133" y="385"/>
                  </a:lnTo>
                  <a:lnTo>
                    <a:pt x="189" y="324"/>
                  </a:lnTo>
                  <a:lnTo>
                    <a:pt x="252" y="267"/>
                  </a:lnTo>
                  <a:lnTo>
                    <a:pt x="323" y="215"/>
                  </a:lnTo>
                  <a:lnTo>
                    <a:pt x="400" y="168"/>
                  </a:lnTo>
                  <a:lnTo>
                    <a:pt x="485" y="125"/>
                  </a:lnTo>
                  <a:lnTo>
                    <a:pt x="575" y="89"/>
                  </a:lnTo>
                  <a:lnTo>
                    <a:pt x="671" y="58"/>
                  </a:lnTo>
                  <a:lnTo>
                    <a:pt x="772" y="34"/>
                  </a:lnTo>
                  <a:lnTo>
                    <a:pt x="876" y="16"/>
                  </a:lnTo>
                  <a:lnTo>
                    <a:pt x="985" y="4"/>
                  </a:lnTo>
                  <a:lnTo>
                    <a:pt x="1096" y="0"/>
                  </a:lnTo>
                  <a:lnTo>
                    <a:pt x="1208" y="4"/>
                  </a:lnTo>
                  <a:lnTo>
                    <a:pt x="1316" y="16"/>
                  </a:lnTo>
                  <a:lnTo>
                    <a:pt x="1422" y="34"/>
                  </a:lnTo>
                  <a:lnTo>
                    <a:pt x="1522" y="58"/>
                  </a:lnTo>
                  <a:lnTo>
                    <a:pt x="1618" y="89"/>
                  </a:lnTo>
                  <a:lnTo>
                    <a:pt x="1707" y="125"/>
                  </a:lnTo>
                  <a:lnTo>
                    <a:pt x="1792" y="167"/>
                  </a:lnTo>
                  <a:lnTo>
                    <a:pt x="1870" y="215"/>
                  </a:lnTo>
                  <a:lnTo>
                    <a:pt x="1941" y="267"/>
                  </a:lnTo>
                  <a:lnTo>
                    <a:pt x="2004" y="324"/>
                  </a:lnTo>
                  <a:lnTo>
                    <a:pt x="2059" y="384"/>
                  </a:lnTo>
                  <a:lnTo>
                    <a:pt x="2106" y="449"/>
                  </a:lnTo>
                  <a:lnTo>
                    <a:pt x="2143" y="517"/>
                  </a:lnTo>
                  <a:lnTo>
                    <a:pt x="2170" y="587"/>
                  </a:lnTo>
                  <a:cubicBezTo>
                    <a:pt x="2170" y="587"/>
                    <a:pt x="2170" y="587"/>
                    <a:pt x="2170" y="588"/>
                  </a:cubicBezTo>
                  <a:lnTo>
                    <a:pt x="2186" y="661"/>
                  </a:lnTo>
                  <a:lnTo>
                    <a:pt x="2192" y="736"/>
                  </a:lnTo>
                  <a:cubicBezTo>
                    <a:pt x="2192" y="736"/>
                    <a:pt x="2192" y="737"/>
                    <a:pt x="2192" y="737"/>
                  </a:cubicBezTo>
                  <a:lnTo>
                    <a:pt x="2186" y="812"/>
                  </a:lnTo>
                  <a:lnTo>
                    <a:pt x="2170" y="885"/>
                  </a:lnTo>
                  <a:cubicBezTo>
                    <a:pt x="2170" y="886"/>
                    <a:pt x="2170" y="886"/>
                    <a:pt x="2170" y="886"/>
                  </a:cubicBezTo>
                  <a:lnTo>
                    <a:pt x="2143" y="956"/>
                  </a:lnTo>
                  <a:lnTo>
                    <a:pt x="2107" y="1024"/>
                  </a:lnTo>
                  <a:lnTo>
                    <a:pt x="2060" y="1088"/>
                  </a:lnTo>
                  <a:lnTo>
                    <a:pt x="2004" y="1149"/>
                  </a:lnTo>
                  <a:lnTo>
                    <a:pt x="1942" y="1205"/>
                  </a:lnTo>
                  <a:lnTo>
                    <a:pt x="1870" y="1258"/>
                  </a:lnTo>
                  <a:lnTo>
                    <a:pt x="1793" y="1305"/>
                  </a:lnTo>
                  <a:lnTo>
                    <a:pt x="1708" y="1348"/>
                  </a:lnTo>
                  <a:lnTo>
                    <a:pt x="1618" y="1384"/>
                  </a:lnTo>
                  <a:lnTo>
                    <a:pt x="1523" y="1415"/>
                  </a:lnTo>
                  <a:lnTo>
                    <a:pt x="1422" y="1439"/>
                  </a:lnTo>
                  <a:lnTo>
                    <a:pt x="1317" y="1457"/>
                  </a:lnTo>
                  <a:lnTo>
                    <a:pt x="1208" y="1468"/>
                  </a:lnTo>
                  <a:lnTo>
                    <a:pt x="1097" y="1472"/>
                  </a:lnTo>
                  <a:lnTo>
                    <a:pt x="985" y="1468"/>
                  </a:lnTo>
                  <a:lnTo>
                    <a:pt x="877" y="1457"/>
                  </a:lnTo>
                  <a:lnTo>
                    <a:pt x="772" y="1439"/>
                  </a:lnTo>
                  <a:lnTo>
                    <a:pt x="672" y="1415"/>
                  </a:lnTo>
                  <a:lnTo>
                    <a:pt x="576" y="1384"/>
                  </a:lnTo>
                  <a:lnTo>
                    <a:pt x="485" y="1348"/>
                  </a:lnTo>
                  <a:lnTo>
                    <a:pt x="401" y="1306"/>
                  </a:lnTo>
                  <a:lnTo>
                    <a:pt x="323" y="1258"/>
                  </a:lnTo>
                  <a:lnTo>
                    <a:pt x="253" y="1206"/>
                  </a:lnTo>
                  <a:lnTo>
                    <a:pt x="189" y="1149"/>
                  </a:lnTo>
                  <a:lnTo>
                    <a:pt x="134" y="1089"/>
                  </a:lnTo>
                  <a:lnTo>
                    <a:pt x="88" y="1025"/>
                  </a:lnTo>
                  <a:lnTo>
                    <a:pt x="50" y="957"/>
                  </a:lnTo>
                  <a:lnTo>
                    <a:pt x="23" y="886"/>
                  </a:lnTo>
                  <a:cubicBezTo>
                    <a:pt x="23" y="886"/>
                    <a:pt x="23" y="886"/>
                    <a:pt x="23" y="885"/>
                  </a:cubicBezTo>
                  <a:lnTo>
                    <a:pt x="7" y="813"/>
                  </a:lnTo>
                  <a:lnTo>
                    <a:pt x="0" y="737"/>
                  </a:lnTo>
                  <a:close/>
                  <a:moveTo>
                    <a:pt x="22" y="810"/>
                  </a:moveTo>
                  <a:lnTo>
                    <a:pt x="38" y="882"/>
                  </a:lnTo>
                  <a:lnTo>
                    <a:pt x="38" y="881"/>
                  </a:lnTo>
                  <a:lnTo>
                    <a:pt x="64" y="950"/>
                  </a:lnTo>
                  <a:lnTo>
                    <a:pt x="101" y="1016"/>
                  </a:lnTo>
                  <a:lnTo>
                    <a:pt x="145" y="1078"/>
                  </a:lnTo>
                  <a:lnTo>
                    <a:pt x="200" y="1137"/>
                  </a:lnTo>
                  <a:lnTo>
                    <a:pt x="262" y="1193"/>
                  </a:lnTo>
                  <a:lnTo>
                    <a:pt x="332" y="1245"/>
                  </a:lnTo>
                  <a:lnTo>
                    <a:pt x="408" y="1291"/>
                  </a:lnTo>
                  <a:lnTo>
                    <a:pt x="491" y="1333"/>
                  </a:lnTo>
                  <a:lnTo>
                    <a:pt x="581" y="1369"/>
                  </a:lnTo>
                  <a:lnTo>
                    <a:pt x="675" y="1400"/>
                  </a:lnTo>
                  <a:lnTo>
                    <a:pt x="775" y="1424"/>
                  </a:lnTo>
                  <a:lnTo>
                    <a:pt x="878" y="1441"/>
                  </a:lnTo>
                  <a:lnTo>
                    <a:pt x="986" y="1452"/>
                  </a:lnTo>
                  <a:lnTo>
                    <a:pt x="1096" y="1456"/>
                  </a:lnTo>
                  <a:lnTo>
                    <a:pt x="1207" y="1452"/>
                  </a:lnTo>
                  <a:lnTo>
                    <a:pt x="1314" y="1442"/>
                  </a:lnTo>
                  <a:lnTo>
                    <a:pt x="1419" y="1424"/>
                  </a:lnTo>
                  <a:lnTo>
                    <a:pt x="1518" y="1400"/>
                  </a:lnTo>
                  <a:lnTo>
                    <a:pt x="1612" y="1369"/>
                  </a:lnTo>
                  <a:lnTo>
                    <a:pt x="1701" y="1333"/>
                  </a:lnTo>
                  <a:lnTo>
                    <a:pt x="1784" y="1292"/>
                  </a:lnTo>
                  <a:lnTo>
                    <a:pt x="1861" y="1245"/>
                  </a:lnTo>
                  <a:lnTo>
                    <a:pt x="1931" y="1194"/>
                  </a:lnTo>
                  <a:lnTo>
                    <a:pt x="1993" y="1138"/>
                  </a:lnTo>
                  <a:lnTo>
                    <a:pt x="2047" y="1079"/>
                  </a:lnTo>
                  <a:lnTo>
                    <a:pt x="2092" y="1017"/>
                  </a:lnTo>
                  <a:lnTo>
                    <a:pt x="2128" y="951"/>
                  </a:lnTo>
                  <a:lnTo>
                    <a:pt x="2155" y="881"/>
                  </a:lnTo>
                  <a:lnTo>
                    <a:pt x="2155" y="882"/>
                  </a:lnTo>
                  <a:lnTo>
                    <a:pt x="2170" y="811"/>
                  </a:lnTo>
                  <a:lnTo>
                    <a:pt x="2176" y="736"/>
                  </a:lnTo>
                  <a:lnTo>
                    <a:pt x="2176" y="737"/>
                  </a:lnTo>
                  <a:lnTo>
                    <a:pt x="2171" y="664"/>
                  </a:lnTo>
                  <a:lnTo>
                    <a:pt x="2155" y="591"/>
                  </a:lnTo>
                  <a:lnTo>
                    <a:pt x="2155" y="592"/>
                  </a:lnTo>
                  <a:lnTo>
                    <a:pt x="2128" y="524"/>
                  </a:lnTo>
                  <a:lnTo>
                    <a:pt x="2093" y="458"/>
                  </a:lnTo>
                  <a:lnTo>
                    <a:pt x="2048" y="395"/>
                  </a:lnTo>
                  <a:lnTo>
                    <a:pt x="1993" y="335"/>
                  </a:lnTo>
                  <a:lnTo>
                    <a:pt x="1932" y="280"/>
                  </a:lnTo>
                  <a:lnTo>
                    <a:pt x="1861" y="228"/>
                  </a:lnTo>
                  <a:lnTo>
                    <a:pt x="1785" y="182"/>
                  </a:lnTo>
                  <a:lnTo>
                    <a:pt x="1701" y="140"/>
                  </a:lnTo>
                  <a:lnTo>
                    <a:pt x="1613" y="104"/>
                  </a:lnTo>
                  <a:lnTo>
                    <a:pt x="1519" y="73"/>
                  </a:lnTo>
                  <a:lnTo>
                    <a:pt x="1419" y="49"/>
                  </a:lnTo>
                  <a:lnTo>
                    <a:pt x="1315" y="31"/>
                  </a:lnTo>
                  <a:lnTo>
                    <a:pt x="1207" y="20"/>
                  </a:lnTo>
                  <a:lnTo>
                    <a:pt x="1097" y="16"/>
                  </a:lnTo>
                  <a:lnTo>
                    <a:pt x="986" y="20"/>
                  </a:lnTo>
                  <a:lnTo>
                    <a:pt x="879" y="31"/>
                  </a:lnTo>
                  <a:lnTo>
                    <a:pt x="775" y="49"/>
                  </a:lnTo>
                  <a:lnTo>
                    <a:pt x="676" y="73"/>
                  </a:lnTo>
                  <a:lnTo>
                    <a:pt x="581" y="104"/>
                  </a:lnTo>
                  <a:lnTo>
                    <a:pt x="492" y="140"/>
                  </a:lnTo>
                  <a:lnTo>
                    <a:pt x="409" y="181"/>
                  </a:lnTo>
                  <a:lnTo>
                    <a:pt x="332" y="228"/>
                  </a:lnTo>
                  <a:lnTo>
                    <a:pt x="263" y="279"/>
                  </a:lnTo>
                  <a:lnTo>
                    <a:pt x="200" y="335"/>
                  </a:lnTo>
                  <a:lnTo>
                    <a:pt x="146" y="394"/>
                  </a:lnTo>
                  <a:lnTo>
                    <a:pt x="101" y="457"/>
                  </a:lnTo>
                  <a:lnTo>
                    <a:pt x="65" y="523"/>
                  </a:lnTo>
                  <a:lnTo>
                    <a:pt x="38" y="592"/>
                  </a:lnTo>
                  <a:lnTo>
                    <a:pt x="38" y="591"/>
                  </a:lnTo>
                  <a:lnTo>
                    <a:pt x="22" y="663"/>
                  </a:lnTo>
                  <a:lnTo>
                    <a:pt x="16" y="737"/>
                  </a:lnTo>
                  <a:lnTo>
                    <a:pt x="16" y="736"/>
                  </a:lnTo>
                  <a:lnTo>
                    <a:pt x="22" y="810"/>
                  </a:ln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25" name="Rectangle 37"/>
            <p:cNvSpPr>
              <a:spLocks noChangeArrowheads="1"/>
            </p:cNvSpPr>
            <p:nvPr/>
          </p:nvSpPr>
          <p:spPr bwMode="auto">
            <a:xfrm>
              <a:off x="817" y="1819"/>
              <a:ext cx="109"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ΕΥΣ </a:t>
              </a:r>
            </a:p>
          </p:txBody>
        </p:sp>
        <p:sp>
          <p:nvSpPr>
            <p:cNvPr id="12326" name="Rectangle 38"/>
            <p:cNvSpPr>
              <a:spLocks noChangeArrowheads="1"/>
            </p:cNvSpPr>
            <p:nvPr/>
          </p:nvSpPr>
          <p:spPr bwMode="auto">
            <a:xfrm>
              <a:off x="817" y="1893"/>
              <a:ext cx="98"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ΕΚΤ</a:t>
              </a:r>
            </a:p>
          </p:txBody>
        </p:sp>
        <p:sp>
          <p:nvSpPr>
            <p:cNvPr id="12327" name="Freeform 39"/>
            <p:cNvSpPr>
              <a:spLocks noChangeArrowheads="1"/>
            </p:cNvSpPr>
            <p:nvPr/>
          </p:nvSpPr>
          <p:spPr bwMode="auto">
            <a:xfrm>
              <a:off x="1565" y="965"/>
              <a:ext cx="745" cy="154"/>
            </a:xfrm>
            <a:custGeom>
              <a:avLst/>
              <a:gdLst>
                <a:gd name="G0" fmla="+- 194 0 0"/>
                <a:gd name="G1" fmla="+- 1 0 0"/>
                <a:gd name="G2" fmla="+- 1 0 0"/>
                <a:gd name="G3" fmla="+- 1 0 0"/>
                <a:gd name="G4" fmla="+- 1 0 0"/>
                <a:gd name="G5" fmla="+- 1 0 0"/>
                <a:gd name="G6" fmla="+- 1 0 0"/>
                <a:gd name="G7" fmla="+- 1 0 0"/>
                <a:gd name="G8" fmla="+- 1 0 0"/>
                <a:gd name="G9" fmla="*/ 1 0 51712"/>
                <a:gd name="G10" fmla="*/ 1 0 51712"/>
                <a:gd name="T0" fmla="*/ 2 256 1"/>
                <a:gd name="T1" fmla="*/ 0 256 1"/>
                <a:gd name="G11" fmla="+- 0 T0 T1"/>
                <a:gd name="G12" fmla="cos 12 G11"/>
                <a:gd name="G13" fmla="+- 1 0 0"/>
                <a:gd name="G14" fmla="+- 1 0 0"/>
                <a:gd name="G15" fmla="+- 1 0 0"/>
                <a:gd name="G16" fmla="+- 1 0 0"/>
                <a:gd name="G17" fmla="+- 1 0 0"/>
                <a:gd name="G18" fmla="+- 1 0 0"/>
                <a:gd name="G19" fmla="+- 1 0 0"/>
                <a:gd name="G20" fmla="+- 1 0 0"/>
                <a:gd name="G21" fmla="+- 1 0 0"/>
                <a:gd name="G22" fmla="+- 1 0 0"/>
                <a:gd name="T2" fmla="*/ 0 w 3392"/>
                <a:gd name="T3" fmla="*/ 0 h 704"/>
                <a:gd name="T4" fmla="*/ 0 w 3392"/>
                <a:gd name="T5" fmla="*/ 0 h 704"/>
                <a:gd name="T6" fmla="*/ 0 w 3392"/>
                <a:gd name="T7" fmla="*/ 0 h 704"/>
                <a:gd name="T8" fmla="*/ 0 w 3392"/>
                <a:gd name="T9" fmla="*/ 0 h 704"/>
                <a:gd name="T10" fmla="*/ 0 w 3392"/>
                <a:gd name="T11" fmla="*/ 0 h 704"/>
                <a:gd name="T12" fmla="*/ 0 w 3392"/>
                <a:gd name="T13" fmla="*/ 0 h 704"/>
                <a:gd name="T14" fmla="*/ 0 w 3392"/>
                <a:gd name="T15" fmla="*/ 0 h 704"/>
                <a:gd name="T16" fmla="*/ 0 w 3392"/>
                <a:gd name="T17" fmla="*/ 0 h 704"/>
                <a:gd name="T18" fmla="*/ 0 w 3392"/>
                <a:gd name="T19" fmla="*/ 0 h 704"/>
                <a:gd name="T20" fmla="*/ 0 w 3392"/>
                <a:gd name="T21" fmla="*/ 0 h 704"/>
                <a:gd name="T22" fmla="*/ 0 w 3392"/>
                <a:gd name="T23" fmla="*/ 0 h 704"/>
                <a:gd name="T24" fmla="*/ 0 w 3392"/>
                <a:gd name="T25" fmla="*/ 0 h 704"/>
                <a:gd name="T26" fmla="*/ 3392 w 3392"/>
                <a:gd name="T27" fmla="*/ 704 h 704"/>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3392" h="704">
                  <a:moveTo>
                    <a:pt x="0" y="352"/>
                  </a:moveTo>
                  <a:cubicBezTo>
                    <a:pt x="0" y="158"/>
                    <a:pt x="760" y="0"/>
                    <a:pt x="1696" y="0"/>
                  </a:cubicBezTo>
                  <a:cubicBezTo>
                    <a:pt x="2633" y="0"/>
                    <a:pt x="3392" y="158"/>
                    <a:pt x="3392" y="352"/>
                  </a:cubicBezTo>
                  <a:cubicBezTo>
                    <a:pt x="3392" y="352"/>
                    <a:pt x="3392" y="352"/>
                    <a:pt x="3392" y="352"/>
                  </a:cubicBezTo>
                  <a:cubicBezTo>
                    <a:pt x="3392" y="547"/>
                    <a:pt x="2633" y="704"/>
                    <a:pt x="1696" y="704"/>
                  </a:cubicBezTo>
                  <a:cubicBezTo>
                    <a:pt x="1696" y="704"/>
                    <a:pt x="1696" y="704"/>
                    <a:pt x="1696" y="704"/>
                  </a:cubicBezTo>
                  <a:cubicBezTo>
                    <a:pt x="760" y="704"/>
                    <a:pt x="0" y="547"/>
                    <a:pt x="0" y="352"/>
                  </a:cubicBezTo>
                  <a:cubicBezTo>
                    <a:pt x="0" y="352"/>
                    <a:pt x="0" y="352"/>
                    <a:pt x="0" y="352"/>
                  </a:cubicBezTo>
                  <a:close/>
                </a:path>
              </a:pathLst>
            </a:custGeom>
            <a:solidFill>
              <a:srgbClr val="D9D9D9"/>
            </a:solidFill>
            <a:ln w="9525" cap="sq">
              <a:solidFill>
                <a:srgbClr val="000000"/>
              </a:solidFill>
              <a:round/>
              <a:headEnd/>
              <a:tailEnd/>
            </a:ln>
            <a:effectLst/>
          </p:spPr>
          <p:txBody>
            <a:bodyPr wrap="none" anchor="ctr"/>
            <a:lstStyle/>
            <a:p>
              <a:endParaRPr lang="el-GR"/>
            </a:p>
          </p:txBody>
        </p:sp>
        <p:sp>
          <p:nvSpPr>
            <p:cNvPr id="12328" name="Freeform 40"/>
            <p:cNvSpPr>
              <a:spLocks noChangeArrowheads="1"/>
            </p:cNvSpPr>
            <p:nvPr/>
          </p:nvSpPr>
          <p:spPr bwMode="auto">
            <a:xfrm>
              <a:off x="1559" y="960"/>
              <a:ext cx="757" cy="165"/>
            </a:xfrm>
            <a:custGeom>
              <a:avLst/>
              <a:gdLst>
                <a:gd name="G0" fmla="*/ 1 0 51712"/>
                <a:gd name="G1" fmla="+- 4 0 0"/>
                <a:gd name="T0" fmla="*/ 11 256 1"/>
                <a:gd name="T1" fmla="*/ 0 256 1"/>
                <a:gd name="G2" fmla="+- 0 T0 T1"/>
                <a:gd name="G3" fmla="cos 335 G2"/>
                <a:gd name="G4" fmla="*/ 1 50691 41248"/>
                <a:gd name="G5" fmla="+- 1 0 0"/>
                <a:gd name="G6" fmla="+- 1 0 0"/>
                <a:gd name="G7" fmla="+- 1 0 0"/>
                <a:gd name="G8" fmla="+- 1 0 0"/>
                <a:gd name="G9" fmla="+- 1 0 0"/>
                <a:gd name="G10" fmla="+- 1 0 0"/>
                <a:gd name="G11" fmla="+- 104 0 0"/>
                <a:gd name="G12" fmla="*/ 1 22909 16960"/>
                <a:gd name="G13" fmla="+- 1 0 0"/>
                <a:gd name="G14" fmla="+- 1 0 0"/>
                <a:gd name="G15" fmla="*/ 1 59413 61568"/>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4 0 0"/>
                <a:gd name="G51" fmla="*/ 1 59369 57600"/>
                <a:gd name="G52" fmla="*/ 1 41441 19264"/>
                <a:gd name="G53" fmla="+- 1 0 0"/>
                <a:gd name="G54" fmla="+- 1 0 0"/>
                <a:gd name="G55" fmla="+- 1 0 0"/>
                <a:gd name="G56" fmla="+- 1 0 0"/>
                <a:gd name="G57" fmla="+- 1 0 0"/>
                <a:gd name="G58" fmla="+- 1 0 0"/>
                <a:gd name="G59" fmla="+- 1 0 0"/>
                <a:gd name="G60" fmla="+- 1 0 0"/>
                <a:gd name="G61" fmla="+- 1 0 0"/>
                <a:gd name="G62" fmla="+- 1 0 0"/>
                <a:gd name="G63" fmla="+- 1 0 0"/>
                <a:gd name="G64" fmla="+- 1 0 0"/>
                <a:gd name="G65" fmla="+- 1 0 0"/>
                <a:gd name="T2" fmla="*/ 493 256 1"/>
                <a:gd name="T3" fmla="*/ 0 256 1"/>
                <a:gd name="G66" fmla="+- 0 T2 T3"/>
                <a:gd name="G67" fmla="sin 55258 G66"/>
                <a:gd name="T4" fmla="*/ 493 256 1"/>
                <a:gd name="T5" fmla="*/ 0 256 1"/>
                <a:gd name="G68" fmla="+- 0 T4 T5"/>
                <a:gd name="G69" fmla="cos 58008 G68"/>
                <a:gd name="G70" fmla="+- G67 0 G69"/>
                <a:gd name="G71" fmla="*/ G70 65535 1"/>
                <a:gd name="G72" fmla="+- G71 10800 0"/>
                <a:gd name="G73" fmla="*/ 1 53457 50000"/>
                <a:gd name="G74" fmla="+- 1 0 0"/>
                <a:gd name="G75" fmla="+- 1 0 0"/>
                <a:gd name="G76" fmla="+- 1 0 0"/>
                <a:gd name="G77" fmla="+- 1 0 0"/>
                <a:gd name="G78" fmla="+- 1 0 0"/>
                <a:gd name="G79" fmla="+- 1 0 0"/>
                <a:gd name="G80" fmla="+- 1 0 0"/>
                <a:gd name="G81" fmla="+- 1 0 0"/>
                <a:gd name="G82" fmla="+- 1 0 0"/>
                <a:gd name="G83" fmla="+- 1 0 0"/>
                <a:gd name="G84" fmla="+- 1 0 0"/>
                <a:gd name="G85" fmla="+- 1728 0 0"/>
                <a:gd name="G86" fmla="+- 1 0 0"/>
                <a:gd name="G87" fmla="+- 1 0 0"/>
                <a:gd name="G88" fmla="*/ 1 53801 51712"/>
                <a:gd name="G89" fmla="*/ 1 48365 11520"/>
                <a:gd name="G90" fmla="*/ G89 1 180"/>
                <a:gd name="G91" fmla="*/ G88 1 G90"/>
                <a:gd name="G92" fmla="*/ 1 8939 59464"/>
                <a:gd name="G93" fmla="+- 1 0 0"/>
                <a:gd name="G94" fmla="+- 1 0 0"/>
                <a:gd name="G95" fmla="+- 1 0 0"/>
                <a:gd name="G96" fmla="+- 1 0 0"/>
                <a:gd name="G97" fmla="+- 1 0 0"/>
                <a:gd name="G98" fmla="+- 1 0 0"/>
                <a:gd name="G99" fmla="+- 1 0 0"/>
                <a:gd name="G100" fmla="+- 1 0 0"/>
                <a:gd name="G101" fmla="+- 1 0 0"/>
                <a:gd name="G102" fmla="+- 1 0 0"/>
                <a:gd name="G103" fmla="+- 1 0 0"/>
                <a:gd name="G104" fmla="+- 1 0 0"/>
                <a:gd name="G105" fmla="+- 1 0 0"/>
                <a:gd name="G106" fmla="+- 1 0 0"/>
                <a:gd name="G107" fmla="*/ 1 24411 49664"/>
                <a:gd name="G108" fmla="+- 1 0 0"/>
                <a:gd name="G109" fmla="+- 1 0 0"/>
                <a:gd name="G110" fmla="+- 1 0 0"/>
                <a:gd name="G111" fmla="+- 1 0 0"/>
                <a:gd name="G112" fmla="+- 1 0 0"/>
                <a:gd name="G113" fmla="+- 1 0 0"/>
                <a:gd name="G114" fmla="+- 1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29003 51712"/>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1 0 0"/>
                <a:gd name="T6" fmla="*/ 0 w 3441"/>
                <a:gd name="T7" fmla="*/ 0 h 752"/>
                <a:gd name="T8" fmla="*/ 0 w 3441"/>
                <a:gd name="T9" fmla="*/ 0 h 752"/>
                <a:gd name="T10" fmla="*/ 0 w 3441"/>
                <a:gd name="T11" fmla="*/ 0 h 752"/>
                <a:gd name="T12" fmla="*/ 0 w 3441"/>
                <a:gd name="T13" fmla="*/ 0 h 752"/>
                <a:gd name="T14" fmla="*/ 0 w 3441"/>
                <a:gd name="T15" fmla="*/ 0 h 752"/>
                <a:gd name="T16" fmla="*/ 0 w 3441"/>
                <a:gd name="T17" fmla="*/ 0 h 752"/>
                <a:gd name="T18" fmla="*/ 0 w 3441"/>
                <a:gd name="T19" fmla="*/ 0 h 752"/>
                <a:gd name="T20" fmla="*/ 0 w 3441"/>
                <a:gd name="T21" fmla="*/ 0 h 752"/>
                <a:gd name="T22" fmla="*/ 0 w 3441"/>
                <a:gd name="T23" fmla="*/ 0 h 752"/>
                <a:gd name="T24" fmla="*/ 0 w 3441"/>
                <a:gd name="T25" fmla="*/ 0 h 752"/>
                <a:gd name="T26" fmla="*/ 0 w 3441"/>
                <a:gd name="T27" fmla="*/ 0 h 752"/>
                <a:gd name="T28" fmla="*/ 0 w 3441"/>
                <a:gd name="T29" fmla="*/ 0 h 752"/>
                <a:gd name="T30" fmla="*/ 0 w 3441"/>
                <a:gd name="T31" fmla="*/ 0 h 752"/>
                <a:gd name="T32" fmla="*/ 0 w 3441"/>
                <a:gd name="T33" fmla="*/ 0 h 752"/>
                <a:gd name="T34" fmla="*/ 0 w 3441"/>
                <a:gd name="T35" fmla="*/ 0 h 752"/>
                <a:gd name="T36" fmla="*/ 0 w 3441"/>
                <a:gd name="T37" fmla="*/ 0 h 752"/>
                <a:gd name="T38" fmla="*/ 0 w 3441"/>
                <a:gd name="T39" fmla="*/ 0 h 752"/>
                <a:gd name="T40" fmla="*/ 0 w 3441"/>
                <a:gd name="T41" fmla="*/ 0 h 752"/>
                <a:gd name="T42" fmla="*/ 0 w 3441"/>
                <a:gd name="T43" fmla="*/ 0 h 752"/>
                <a:gd name="T44" fmla="*/ 0 w 3441"/>
                <a:gd name="T45" fmla="*/ 0 h 752"/>
                <a:gd name="T46" fmla="*/ 0 w 3441"/>
                <a:gd name="T47" fmla="*/ 0 h 752"/>
                <a:gd name="T48" fmla="*/ 0 w 3441"/>
                <a:gd name="T49" fmla="*/ 0 h 752"/>
                <a:gd name="T50" fmla="*/ 0 w 3441"/>
                <a:gd name="T51" fmla="*/ 0 h 752"/>
                <a:gd name="T52" fmla="*/ 0 w 3441"/>
                <a:gd name="T53" fmla="*/ 0 h 752"/>
                <a:gd name="T54" fmla="*/ 0 w 3441"/>
                <a:gd name="T55" fmla="*/ 0 h 752"/>
                <a:gd name="T56" fmla="*/ 0 w 3441"/>
                <a:gd name="T57" fmla="*/ 0 h 752"/>
                <a:gd name="T58" fmla="*/ 0 w 3441"/>
                <a:gd name="T59" fmla="*/ 0 h 752"/>
                <a:gd name="T60" fmla="*/ 0 w 3441"/>
                <a:gd name="T61" fmla="*/ 0 h 752"/>
                <a:gd name="T62" fmla="*/ 0 w 3441"/>
                <a:gd name="T63" fmla="*/ 0 h 752"/>
                <a:gd name="T64" fmla="*/ 0 w 3441"/>
                <a:gd name="T65" fmla="*/ 0 h 752"/>
                <a:gd name="T66" fmla="*/ 0 w 3441"/>
                <a:gd name="T67" fmla="*/ 0 h 752"/>
                <a:gd name="T68" fmla="*/ 0 w 3441"/>
                <a:gd name="T69" fmla="*/ 0 h 752"/>
                <a:gd name="T70" fmla="*/ 0 w 3441"/>
                <a:gd name="T71" fmla="*/ 0 h 752"/>
                <a:gd name="T72" fmla="*/ 0 w 3441"/>
                <a:gd name="T73" fmla="*/ 0 h 752"/>
                <a:gd name="T74" fmla="*/ 0 w 3441"/>
                <a:gd name="T75" fmla="*/ 0 h 752"/>
                <a:gd name="T76" fmla="*/ 0 w 3441"/>
                <a:gd name="T77" fmla="*/ 0 h 752"/>
                <a:gd name="T78" fmla="*/ 0 w 3441"/>
                <a:gd name="T79" fmla="*/ 0 h 752"/>
                <a:gd name="T80" fmla="*/ 0 w 3441"/>
                <a:gd name="T81" fmla="*/ 0 h 752"/>
                <a:gd name="T82" fmla="*/ 0 w 3441"/>
                <a:gd name="T83" fmla="*/ 0 h 752"/>
                <a:gd name="T84" fmla="*/ 0 w 3441"/>
                <a:gd name="T85" fmla="*/ 0 h 752"/>
                <a:gd name="T86" fmla="*/ 0 w 3441"/>
                <a:gd name="T87" fmla="*/ 0 h 752"/>
                <a:gd name="T88" fmla="*/ 0 w 3441"/>
                <a:gd name="T89" fmla="*/ 0 h 752"/>
                <a:gd name="T90" fmla="*/ 0 w 3441"/>
                <a:gd name="T91" fmla="*/ 0 h 752"/>
                <a:gd name="T92" fmla="*/ 0 w 3441"/>
                <a:gd name="T93" fmla="*/ 0 h 752"/>
                <a:gd name="T94" fmla="*/ 0 w 3441"/>
                <a:gd name="T95" fmla="*/ 0 h 752"/>
                <a:gd name="T96" fmla="*/ 0 w 3441"/>
                <a:gd name="T97" fmla="*/ 0 h 752"/>
                <a:gd name="T98" fmla="*/ 0 w 3441"/>
                <a:gd name="T99" fmla="*/ 0 h 752"/>
                <a:gd name="T100" fmla="*/ 0 w 3441"/>
                <a:gd name="T101" fmla="*/ 0 h 752"/>
                <a:gd name="T102" fmla="*/ 0 w 3441"/>
                <a:gd name="T103" fmla="*/ 0 h 752"/>
                <a:gd name="T104" fmla="*/ 0 w 3441"/>
                <a:gd name="T105" fmla="*/ 0 h 752"/>
                <a:gd name="T106" fmla="*/ 0 w 3441"/>
                <a:gd name="T107" fmla="*/ 0 h 752"/>
                <a:gd name="T108" fmla="*/ 3441 w 3441"/>
                <a:gd name="T109" fmla="*/ 752 h 752"/>
              </a:gdLst>
              <a:ahLst/>
              <a:cxnLst>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T106" t="T107" r="T108" b="T109"/>
              <a:pathLst>
                <a:path w="3441" h="752">
                  <a:moveTo>
                    <a:pt x="1" y="382"/>
                  </a:moveTo>
                  <a:cubicBezTo>
                    <a:pt x="0" y="378"/>
                    <a:pt x="0" y="374"/>
                    <a:pt x="1" y="371"/>
                  </a:cubicBezTo>
                  <a:lnTo>
                    <a:pt x="10" y="335"/>
                  </a:lnTo>
                  <a:cubicBezTo>
                    <a:pt x="11" y="332"/>
                    <a:pt x="12" y="329"/>
                    <a:pt x="14" y="327"/>
                  </a:cubicBezTo>
                  <a:lnTo>
                    <a:pt x="39" y="292"/>
                  </a:lnTo>
                  <a:cubicBezTo>
                    <a:pt x="40" y="290"/>
                    <a:pt x="42" y="288"/>
                    <a:pt x="43" y="287"/>
                  </a:cubicBezTo>
                  <a:lnTo>
                    <a:pt x="85" y="253"/>
                  </a:lnTo>
                  <a:cubicBezTo>
                    <a:pt x="86" y="252"/>
                    <a:pt x="88" y="251"/>
                    <a:pt x="89" y="251"/>
                  </a:cubicBezTo>
                  <a:lnTo>
                    <a:pt x="146" y="219"/>
                  </a:lnTo>
                  <a:lnTo>
                    <a:pt x="220" y="186"/>
                  </a:lnTo>
                  <a:lnTo>
                    <a:pt x="307" y="157"/>
                  </a:lnTo>
                  <a:lnTo>
                    <a:pt x="406" y="129"/>
                  </a:lnTo>
                  <a:lnTo>
                    <a:pt x="516" y="104"/>
                  </a:lnTo>
                  <a:lnTo>
                    <a:pt x="637" y="82"/>
                  </a:lnTo>
                  <a:lnTo>
                    <a:pt x="769" y="61"/>
                  </a:lnTo>
                  <a:lnTo>
                    <a:pt x="910" y="44"/>
                  </a:lnTo>
                  <a:lnTo>
                    <a:pt x="1058" y="29"/>
                  </a:lnTo>
                  <a:lnTo>
                    <a:pt x="1215" y="17"/>
                  </a:lnTo>
                  <a:lnTo>
                    <a:pt x="1377" y="8"/>
                  </a:lnTo>
                  <a:lnTo>
                    <a:pt x="1720" y="0"/>
                  </a:lnTo>
                  <a:lnTo>
                    <a:pt x="2063" y="7"/>
                  </a:lnTo>
                  <a:lnTo>
                    <a:pt x="2226" y="17"/>
                  </a:lnTo>
                  <a:lnTo>
                    <a:pt x="2382" y="29"/>
                  </a:lnTo>
                  <a:lnTo>
                    <a:pt x="2532" y="44"/>
                  </a:lnTo>
                  <a:lnTo>
                    <a:pt x="2671" y="61"/>
                  </a:lnTo>
                  <a:lnTo>
                    <a:pt x="2803" y="82"/>
                  </a:lnTo>
                  <a:lnTo>
                    <a:pt x="2924" y="104"/>
                  </a:lnTo>
                  <a:lnTo>
                    <a:pt x="3035" y="129"/>
                  </a:lnTo>
                  <a:lnTo>
                    <a:pt x="3133" y="156"/>
                  </a:lnTo>
                  <a:lnTo>
                    <a:pt x="3219" y="186"/>
                  </a:lnTo>
                  <a:lnTo>
                    <a:pt x="3293" y="217"/>
                  </a:lnTo>
                  <a:lnTo>
                    <a:pt x="3352" y="251"/>
                  </a:lnTo>
                  <a:cubicBezTo>
                    <a:pt x="3353" y="251"/>
                    <a:pt x="3355" y="252"/>
                    <a:pt x="3356" y="253"/>
                  </a:cubicBezTo>
                  <a:lnTo>
                    <a:pt x="3398" y="287"/>
                  </a:lnTo>
                  <a:cubicBezTo>
                    <a:pt x="3399" y="288"/>
                    <a:pt x="3401" y="290"/>
                    <a:pt x="3402" y="292"/>
                  </a:cubicBezTo>
                  <a:lnTo>
                    <a:pt x="3427" y="327"/>
                  </a:lnTo>
                  <a:cubicBezTo>
                    <a:pt x="3429" y="329"/>
                    <a:pt x="3430" y="332"/>
                    <a:pt x="3431" y="335"/>
                  </a:cubicBezTo>
                  <a:lnTo>
                    <a:pt x="3440" y="371"/>
                  </a:lnTo>
                  <a:cubicBezTo>
                    <a:pt x="3441" y="374"/>
                    <a:pt x="3441" y="378"/>
                    <a:pt x="3440" y="382"/>
                  </a:cubicBezTo>
                  <a:lnTo>
                    <a:pt x="3431" y="418"/>
                  </a:lnTo>
                  <a:cubicBezTo>
                    <a:pt x="3430" y="421"/>
                    <a:pt x="3429" y="424"/>
                    <a:pt x="3427" y="426"/>
                  </a:cubicBezTo>
                  <a:lnTo>
                    <a:pt x="3402" y="461"/>
                  </a:lnTo>
                  <a:cubicBezTo>
                    <a:pt x="3401" y="463"/>
                    <a:pt x="3399" y="465"/>
                    <a:pt x="3398" y="466"/>
                  </a:cubicBezTo>
                  <a:lnTo>
                    <a:pt x="3356" y="500"/>
                  </a:lnTo>
                  <a:cubicBezTo>
                    <a:pt x="3355" y="501"/>
                    <a:pt x="3353" y="502"/>
                    <a:pt x="3352" y="502"/>
                  </a:cubicBezTo>
                  <a:lnTo>
                    <a:pt x="3295" y="534"/>
                  </a:lnTo>
                  <a:lnTo>
                    <a:pt x="3221" y="567"/>
                  </a:lnTo>
                  <a:lnTo>
                    <a:pt x="3134" y="596"/>
                  </a:lnTo>
                  <a:lnTo>
                    <a:pt x="3036" y="624"/>
                  </a:lnTo>
                  <a:lnTo>
                    <a:pt x="2925" y="649"/>
                  </a:lnTo>
                  <a:lnTo>
                    <a:pt x="2804" y="672"/>
                  </a:lnTo>
                  <a:lnTo>
                    <a:pt x="2672" y="692"/>
                  </a:lnTo>
                  <a:lnTo>
                    <a:pt x="2533" y="710"/>
                  </a:lnTo>
                  <a:lnTo>
                    <a:pt x="2383" y="724"/>
                  </a:lnTo>
                  <a:lnTo>
                    <a:pt x="2226" y="736"/>
                  </a:lnTo>
                  <a:lnTo>
                    <a:pt x="2064" y="745"/>
                  </a:lnTo>
                  <a:lnTo>
                    <a:pt x="1721" y="752"/>
                  </a:lnTo>
                  <a:lnTo>
                    <a:pt x="1378" y="745"/>
                  </a:lnTo>
                  <a:lnTo>
                    <a:pt x="1215" y="736"/>
                  </a:lnTo>
                  <a:lnTo>
                    <a:pt x="1059" y="724"/>
                  </a:lnTo>
                  <a:lnTo>
                    <a:pt x="910" y="710"/>
                  </a:lnTo>
                  <a:lnTo>
                    <a:pt x="769" y="692"/>
                  </a:lnTo>
                  <a:lnTo>
                    <a:pt x="638" y="672"/>
                  </a:lnTo>
                  <a:lnTo>
                    <a:pt x="517" y="649"/>
                  </a:lnTo>
                  <a:lnTo>
                    <a:pt x="407" y="624"/>
                  </a:lnTo>
                  <a:lnTo>
                    <a:pt x="308" y="597"/>
                  </a:lnTo>
                  <a:lnTo>
                    <a:pt x="222" y="567"/>
                  </a:lnTo>
                  <a:lnTo>
                    <a:pt x="148" y="536"/>
                  </a:lnTo>
                  <a:lnTo>
                    <a:pt x="89" y="502"/>
                  </a:lnTo>
                  <a:cubicBezTo>
                    <a:pt x="88" y="502"/>
                    <a:pt x="86" y="501"/>
                    <a:pt x="85" y="500"/>
                  </a:cubicBezTo>
                  <a:lnTo>
                    <a:pt x="43" y="466"/>
                  </a:lnTo>
                  <a:cubicBezTo>
                    <a:pt x="42" y="465"/>
                    <a:pt x="40" y="463"/>
                    <a:pt x="39" y="461"/>
                  </a:cubicBezTo>
                  <a:lnTo>
                    <a:pt x="14" y="426"/>
                  </a:lnTo>
                  <a:cubicBezTo>
                    <a:pt x="12" y="424"/>
                    <a:pt x="11" y="421"/>
                    <a:pt x="10" y="418"/>
                  </a:cubicBezTo>
                  <a:lnTo>
                    <a:pt x="1" y="382"/>
                  </a:lnTo>
                  <a:close/>
                  <a:moveTo>
                    <a:pt x="57" y="407"/>
                  </a:moveTo>
                  <a:lnTo>
                    <a:pt x="53" y="399"/>
                  </a:lnTo>
                  <a:lnTo>
                    <a:pt x="78" y="434"/>
                  </a:lnTo>
                  <a:lnTo>
                    <a:pt x="74" y="429"/>
                  </a:lnTo>
                  <a:lnTo>
                    <a:pt x="116" y="463"/>
                  </a:lnTo>
                  <a:lnTo>
                    <a:pt x="112" y="461"/>
                  </a:lnTo>
                  <a:lnTo>
                    <a:pt x="167" y="491"/>
                  </a:lnTo>
                  <a:lnTo>
                    <a:pt x="237" y="522"/>
                  </a:lnTo>
                  <a:lnTo>
                    <a:pt x="321" y="550"/>
                  </a:lnTo>
                  <a:lnTo>
                    <a:pt x="418" y="577"/>
                  </a:lnTo>
                  <a:lnTo>
                    <a:pt x="526" y="602"/>
                  </a:lnTo>
                  <a:lnTo>
                    <a:pt x="645" y="625"/>
                  </a:lnTo>
                  <a:lnTo>
                    <a:pt x="776" y="645"/>
                  </a:lnTo>
                  <a:lnTo>
                    <a:pt x="915" y="663"/>
                  </a:lnTo>
                  <a:lnTo>
                    <a:pt x="1062" y="677"/>
                  </a:lnTo>
                  <a:lnTo>
                    <a:pt x="1218" y="689"/>
                  </a:lnTo>
                  <a:lnTo>
                    <a:pt x="1379" y="697"/>
                  </a:lnTo>
                  <a:lnTo>
                    <a:pt x="1720" y="704"/>
                  </a:lnTo>
                  <a:lnTo>
                    <a:pt x="2061" y="698"/>
                  </a:lnTo>
                  <a:lnTo>
                    <a:pt x="2223" y="689"/>
                  </a:lnTo>
                  <a:lnTo>
                    <a:pt x="2378" y="677"/>
                  </a:lnTo>
                  <a:lnTo>
                    <a:pt x="2526" y="663"/>
                  </a:lnTo>
                  <a:lnTo>
                    <a:pt x="2665" y="645"/>
                  </a:lnTo>
                  <a:lnTo>
                    <a:pt x="2795" y="625"/>
                  </a:lnTo>
                  <a:lnTo>
                    <a:pt x="2914" y="602"/>
                  </a:lnTo>
                  <a:lnTo>
                    <a:pt x="3023" y="577"/>
                  </a:lnTo>
                  <a:lnTo>
                    <a:pt x="3119" y="551"/>
                  </a:lnTo>
                  <a:lnTo>
                    <a:pt x="3202" y="522"/>
                  </a:lnTo>
                  <a:lnTo>
                    <a:pt x="3272" y="493"/>
                  </a:lnTo>
                  <a:lnTo>
                    <a:pt x="3329" y="461"/>
                  </a:lnTo>
                  <a:lnTo>
                    <a:pt x="3325" y="463"/>
                  </a:lnTo>
                  <a:lnTo>
                    <a:pt x="3367" y="429"/>
                  </a:lnTo>
                  <a:lnTo>
                    <a:pt x="3363" y="434"/>
                  </a:lnTo>
                  <a:lnTo>
                    <a:pt x="3388" y="399"/>
                  </a:lnTo>
                  <a:lnTo>
                    <a:pt x="3384" y="407"/>
                  </a:lnTo>
                  <a:lnTo>
                    <a:pt x="3393" y="371"/>
                  </a:lnTo>
                  <a:lnTo>
                    <a:pt x="3393" y="382"/>
                  </a:lnTo>
                  <a:lnTo>
                    <a:pt x="3384" y="346"/>
                  </a:lnTo>
                  <a:lnTo>
                    <a:pt x="3388" y="354"/>
                  </a:lnTo>
                  <a:lnTo>
                    <a:pt x="3363" y="319"/>
                  </a:lnTo>
                  <a:lnTo>
                    <a:pt x="3367" y="324"/>
                  </a:lnTo>
                  <a:lnTo>
                    <a:pt x="3325" y="290"/>
                  </a:lnTo>
                  <a:lnTo>
                    <a:pt x="3329" y="292"/>
                  </a:lnTo>
                  <a:lnTo>
                    <a:pt x="3274" y="262"/>
                  </a:lnTo>
                  <a:lnTo>
                    <a:pt x="3204" y="231"/>
                  </a:lnTo>
                  <a:lnTo>
                    <a:pt x="3120" y="203"/>
                  </a:lnTo>
                  <a:lnTo>
                    <a:pt x="3024" y="176"/>
                  </a:lnTo>
                  <a:lnTo>
                    <a:pt x="2915" y="151"/>
                  </a:lnTo>
                  <a:lnTo>
                    <a:pt x="2796" y="129"/>
                  </a:lnTo>
                  <a:lnTo>
                    <a:pt x="2666" y="108"/>
                  </a:lnTo>
                  <a:lnTo>
                    <a:pt x="2527" y="91"/>
                  </a:lnTo>
                  <a:lnTo>
                    <a:pt x="2379" y="76"/>
                  </a:lnTo>
                  <a:lnTo>
                    <a:pt x="2223" y="64"/>
                  </a:lnTo>
                  <a:lnTo>
                    <a:pt x="2062" y="55"/>
                  </a:lnTo>
                  <a:lnTo>
                    <a:pt x="1721" y="48"/>
                  </a:lnTo>
                  <a:lnTo>
                    <a:pt x="1380" y="55"/>
                  </a:lnTo>
                  <a:lnTo>
                    <a:pt x="1218" y="64"/>
                  </a:lnTo>
                  <a:lnTo>
                    <a:pt x="1063" y="76"/>
                  </a:lnTo>
                  <a:lnTo>
                    <a:pt x="915" y="91"/>
                  </a:lnTo>
                  <a:lnTo>
                    <a:pt x="776" y="108"/>
                  </a:lnTo>
                  <a:lnTo>
                    <a:pt x="646" y="129"/>
                  </a:lnTo>
                  <a:lnTo>
                    <a:pt x="527" y="151"/>
                  </a:lnTo>
                  <a:lnTo>
                    <a:pt x="419" y="176"/>
                  </a:lnTo>
                  <a:lnTo>
                    <a:pt x="322" y="202"/>
                  </a:lnTo>
                  <a:lnTo>
                    <a:pt x="239" y="231"/>
                  </a:lnTo>
                  <a:lnTo>
                    <a:pt x="169" y="260"/>
                  </a:lnTo>
                  <a:lnTo>
                    <a:pt x="112" y="292"/>
                  </a:lnTo>
                  <a:lnTo>
                    <a:pt x="116" y="290"/>
                  </a:lnTo>
                  <a:lnTo>
                    <a:pt x="74" y="324"/>
                  </a:lnTo>
                  <a:lnTo>
                    <a:pt x="78" y="319"/>
                  </a:lnTo>
                  <a:lnTo>
                    <a:pt x="53" y="354"/>
                  </a:lnTo>
                  <a:lnTo>
                    <a:pt x="57" y="346"/>
                  </a:lnTo>
                  <a:lnTo>
                    <a:pt x="48" y="382"/>
                  </a:lnTo>
                  <a:lnTo>
                    <a:pt x="48" y="371"/>
                  </a:lnTo>
                  <a:lnTo>
                    <a:pt x="57" y="407"/>
                  </a:lnTo>
                  <a:close/>
                </a:path>
              </a:pathLst>
            </a:custGeom>
            <a:solidFill>
              <a:srgbClr val="92D050"/>
            </a:solidFill>
            <a:ln w="9525" cap="sq">
              <a:solidFill>
                <a:srgbClr val="92D050"/>
              </a:solidFill>
              <a:round/>
              <a:headEnd/>
              <a:tailEnd/>
            </a:ln>
            <a:effectLst/>
          </p:spPr>
          <p:txBody>
            <a:bodyPr wrap="none" anchor="ctr"/>
            <a:lstStyle/>
            <a:p>
              <a:endParaRPr lang="el-GR"/>
            </a:p>
          </p:txBody>
        </p:sp>
        <p:sp>
          <p:nvSpPr>
            <p:cNvPr id="12329" name="Rectangle 41"/>
            <p:cNvSpPr>
              <a:spLocks noChangeArrowheads="1"/>
            </p:cNvSpPr>
            <p:nvPr/>
          </p:nvSpPr>
          <p:spPr bwMode="auto">
            <a:xfrm>
              <a:off x="1851" y="999"/>
              <a:ext cx="217"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ΥπΕΚΑΠ</a:t>
              </a:r>
            </a:p>
          </p:txBody>
        </p:sp>
        <p:sp>
          <p:nvSpPr>
            <p:cNvPr id="12330" name="Freeform 42"/>
            <p:cNvSpPr>
              <a:spLocks noChangeArrowheads="1"/>
            </p:cNvSpPr>
            <p:nvPr/>
          </p:nvSpPr>
          <p:spPr bwMode="auto">
            <a:xfrm>
              <a:off x="1582" y="1811"/>
              <a:ext cx="700" cy="154"/>
            </a:xfrm>
            <a:custGeom>
              <a:avLst/>
              <a:gdLst>
                <a:gd name="G0" fmla="+- 194 0 0"/>
                <a:gd name="G1" fmla="+- 1 0 0"/>
                <a:gd name="G2" fmla="+- 1 0 0"/>
                <a:gd name="G3" fmla="+- 1 0 0"/>
                <a:gd name="G4" fmla="+- 1 0 0"/>
                <a:gd name="G5" fmla="+- 1 0 0"/>
                <a:gd name="G6" fmla="+- 1 0 0"/>
                <a:gd name="G7" fmla="+- 1 0 0"/>
                <a:gd name="G8" fmla="+- 1 0 0"/>
                <a:gd name="G9" fmla="*/ 1 0 51712"/>
                <a:gd name="G10" fmla="*/ 1 0 51712"/>
                <a:gd name="T0" fmla="*/ 2 256 1"/>
                <a:gd name="T1" fmla="*/ 0 256 1"/>
                <a:gd name="G11" fmla="+- 0 T0 T1"/>
                <a:gd name="G12" fmla="cos 12 G11"/>
                <a:gd name="G13" fmla="+- 1 0 0"/>
                <a:gd name="G14" fmla="+- 1 0 0"/>
                <a:gd name="G15" fmla="+- 1 0 0"/>
                <a:gd name="G16" fmla="+- 1 0 0"/>
                <a:gd name="G17" fmla="+- 1 0 0"/>
                <a:gd name="G18" fmla="+- 1 0 0"/>
                <a:gd name="G19" fmla="+- 1 0 0"/>
                <a:gd name="G20" fmla="+- 1 0 0"/>
                <a:gd name="G21" fmla="+- 1 0 0"/>
                <a:gd name="G22" fmla="+- 1 0 0"/>
                <a:gd name="T2" fmla="*/ 0 w 3184"/>
                <a:gd name="T3" fmla="*/ 0 h 704"/>
                <a:gd name="T4" fmla="*/ 0 w 3184"/>
                <a:gd name="T5" fmla="*/ 0 h 704"/>
                <a:gd name="T6" fmla="*/ 0 w 3184"/>
                <a:gd name="T7" fmla="*/ 0 h 704"/>
                <a:gd name="T8" fmla="*/ 0 w 3184"/>
                <a:gd name="T9" fmla="*/ 0 h 704"/>
                <a:gd name="T10" fmla="*/ 0 w 3184"/>
                <a:gd name="T11" fmla="*/ 0 h 704"/>
                <a:gd name="T12" fmla="*/ 0 w 3184"/>
                <a:gd name="T13" fmla="*/ 0 h 704"/>
                <a:gd name="T14" fmla="*/ 0 w 3184"/>
                <a:gd name="T15" fmla="*/ 0 h 704"/>
                <a:gd name="T16" fmla="*/ 0 w 3184"/>
                <a:gd name="T17" fmla="*/ 0 h 704"/>
                <a:gd name="T18" fmla="*/ 0 w 3184"/>
                <a:gd name="T19" fmla="*/ 0 h 704"/>
                <a:gd name="T20" fmla="*/ 0 w 3184"/>
                <a:gd name="T21" fmla="*/ 0 h 704"/>
                <a:gd name="T22" fmla="*/ 0 w 3184"/>
                <a:gd name="T23" fmla="*/ 0 h 704"/>
                <a:gd name="T24" fmla="*/ 0 w 3184"/>
                <a:gd name="T25" fmla="*/ 0 h 704"/>
                <a:gd name="T26" fmla="*/ 3184 w 3184"/>
                <a:gd name="T27" fmla="*/ 704 h 704"/>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3184" h="704">
                  <a:moveTo>
                    <a:pt x="0" y="352"/>
                  </a:moveTo>
                  <a:cubicBezTo>
                    <a:pt x="0" y="158"/>
                    <a:pt x="713" y="0"/>
                    <a:pt x="1592" y="0"/>
                  </a:cubicBezTo>
                  <a:cubicBezTo>
                    <a:pt x="2472" y="0"/>
                    <a:pt x="3184" y="158"/>
                    <a:pt x="3184" y="352"/>
                  </a:cubicBezTo>
                  <a:cubicBezTo>
                    <a:pt x="3184" y="352"/>
                    <a:pt x="3184" y="352"/>
                    <a:pt x="3184" y="352"/>
                  </a:cubicBezTo>
                  <a:cubicBezTo>
                    <a:pt x="3184" y="547"/>
                    <a:pt x="2472" y="704"/>
                    <a:pt x="1592" y="704"/>
                  </a:cubicBezTo>
                  <a:cubicBezTo>
                    <a:pt x="1592" y="704"/>
                    <a:pt x="1592" y="704"/>
                    <a:pt x="1592" y="704"/>
                  </a:cubicBezTo>
                  <a:cubicBezTo>
                    <a:pt x="713" y="704"/>
                    <a:pt x="0" y="547"/>
                    <a:pt x="0" y="352"/>
                  </a:cubicBezTo>
                  <a:cubicBezTo>
                    <a:pt x="0" y="352"/>
                    <a:pt x="0" y="352"/>
                    <a:pt x="0" y="352"/>
                  </a:cubicBezTo>
                  <a:close/>
                </a:path>
              </a:pathLst>
            </a:custGeom>
            <a:solidFill>
              <a:srgbClr val="D9D9D9"/>
            </a:solidFill>
            <a:ln w="9525" cap="sq">
              <a:solidFill>
                <a:srgbClr val="000000"/>
              </a:solidFill>
              <a:round/>
              <a:headEnd/>
              <a:tailEnd/>
            </a:ln>
            <a:effectLst/>
          </p:spPr>
          <p:txBody>
            <a:bodyPr wrap="none" anchor="ctr"/>
            <a:lstStyle/>
            <a:p>
              <a:endParaRPr lang="el-GR"/>
            </a:p>
          </p:txBody>
        </p:sp>
        <p:sp>
          <p:nvSpPr>
            <p:cNvPr id="12331" name="Freeform 43"/>
            <p:cNvSpPr>
              <a:spLocks noChangeArrowheads="1"/>
            </p:cNvSpPr>
            <p:nvPr/>
          </p:nvSpPr>
          <p:spPr bwMode="auto">
            <a:xfrm>
              <a:off x="1577" y="1806"/>
              <a:ext cx="711" cy="164"/>
            </a:xfrm>
            <a:custGeom>
              <a:avLst/>
              <a:gdLst>
                <a:gd name="G0" fmla="*/ 1 0 51712"/>
                <a:gd name="G1" fmla="+- 5 0 0"/>
                <a:gd name="T0" fmla="*/ 10 256 1"/>
                <a:gd name="T1" fmla="*/ 0 256 1"/>
                <a:gd name="G2" fmla="+- 0 T0 T1"/>
                <a:gd name="G3" fmla="sin 335 G2"/>
                <a:gd name="G4" fmla="*/ 1 65317 57600"/>
                <a:gd name="G5" fmla="+- 1 0 0"/>
                <a:gd name="G6" fmla="+- 1 0 0"/>
                <a:gd name="G7" fmla="+- 1 0 0"/>
                <a:gd name="G8" fmla="+- 1 0 0"/>
                <a:gd name="G9" fmla="+- 1 0 0"/>
                <a:gd name="G10" fmla="+- 1 0 0"/>
                <a:gd name="G11" fmla="+- 1 0 0"/>
                <a:gd name="G12" fmla="+- 1 0 0"/>
                <a:gd name="G13" fmla="+- 1 0 0"/>
                <a:gd name="G14" fmla="+- 1624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47397 48160"/>
                <a:gd name="T2" fmla="*/ 9 256 1"/>
                <a:gd name="T3" fmla="*/ 0 256 1"/>
                <a:gd name="G51" fmla="+- 0 T2 T3"/>
                <a:gd name="G52" fmla="cos 421 G51"/>
                <a:gd name="G53" fmla="*/ 1 649 33920"/>
                <a:gd name="G54" fmla="+- 1 0 0"/>
                <a:gd name="G55" fmla="+- 1 0 0"/>
                <a:gd name="G56" fmla="+- 1 0 0"/>
                <a:gd name="G57" fmla="+- 1 0 0"/>
                <a:gd name="G58" fmla="+- 1 0 0"/>
                <a:gd name="G59" fmla="+- 1 0 0"/>
                <a:gd name="G60" fmla="+- 1 0 0"/>
                <a:gd name="G61" fmla="+- 1 0 0"/>
                <a:gd name="G62" fmla="+- 1 0 0"/>
                <a:gd name="G63" fmla="+- 1 0 0"/>
                <a:gd name="G64" fmla="+- 1 0 0"/>
                <a:gd name="G65" fmla="+- 1 0 0"/>
                <a:gd name="G66" fmla="+- 1 0 0"/>
                <a:gd name="G67" fmla="+- 1 0 0"/>
                <a:gd name="G68" fmla="+- 1 0 0"/>
                <a:gd name="G69" fmla="+- 1 0 0"/>
                <a:gd name="G70" fmla="+- 1 0 0"/>
                <a:gd name="G71" fmla="+- 1 0 0"/>
                <a:gd name="G72" fmla="+- 1 0 0"/>
                <a:gd name="G73" fmla="+- 1 0 0"/>
                <a:gd name="G74" fmla="+- 1 0 0"/>
                <a:gd name="G75" fmla="*/ 1 12155 20000"/>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0 0"/>
                <a:gd name="G97" fmla="+- 1 0 0"/>
                <a:gd name="G98" fmla="+- 1 0 0"/>
                <a:gd name="G99" fmla="*/ 1 24411 49664"/>
                <a:gd name="G100" fmla="+- 1 0 0"/>
                <a:gd name="G101" fmla="+- 1 0 0"/>
                <a:gd name="G102" fmla="+- 1 0 0"/>
                <a:gd name="G103" fmla="+- 1 0 0"/>
                <a:gd name="G104" fmla="+- 1 0 0"/>
                <a:gd name="G105" fmla="+- 1 0 0"/>
                <a:gd name="G106" fmla="+- 1 0 0"/>
                <a:gd name="G107" fmla="+- 1 0 0"/>
                <a:gd name="G108" fmla="+- 1 0 0"/>
                <a:gd name="G109" fmla="+- 1 0 0"/>
                <a:gd name="G110" fmla="+- 1 0 0"/>
                <a:gd name="G111" fmla="+- 1 0 0"/>
                <a:gd name="G112" fmla="+- 1 0 0"/>
                <a:gd name="G113" fmla="+- 1 0 0"/>
                <a:gd name="G114" fmla="+- 1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29003 51712"/>
                <a:gd name="G130" fmla="+- 1 0 0"/>
                <a:gd name="G131" fmla="+- 1 0 0"/>
                <a:gd name="G132" fmla="+- 1 0 0"/>
                <a:gd name="G133" fmla="+- 1 0 0"/>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T4" fmla="*/ 0 w 3233"/>
                <a:gd name="T5" fmla="*/ 0 h 752"/>
                <a:gd name="T6" fmla="*/ 0 w 3233"/>
                <a:gd name="T7" fmla="*/ 0 h 752"/>
                <a:gd name="T8" fmla="*/ 0 w 3233"/>
                <a:gd name="T9" fmla="*/ 0 h 752"/>
                <a:gd name="T10" fmla="*/ 0 w 3233"/>
                <a:gd name="T11" fmla="*/ 0 h 752"/>
                <a:gd name="T12" fmla="*/ 0 w 3233"/>
                <a:gd name="T13" fmla="*/ 0 h 752"/>
                <a:gd name="T14" fmla="*/ 0 w 3233"/>
                <a:gd name="T15" fmla="*/ 0 h 752"/>
                <a:gd name="T16" fmla="*/ 0 w 3233"/>
                <a:gd name="T17" fmla="*/ 0 h 752"/>
                <a:gd name="T18" fmla="*/ 0 w 3233"/>
                <a:gd name="T19" fmla="*/ 0 h 752"/>
                <a:gd name="T20" fmla="*/ 0 w 3233"/>
                <a:gd name="T21" fmla="*/ 0 h 752"/>
                <a:gd name="T22" fmla="*/ 0 w 3233"/>
                <a:gd name="T23" fmla="*/ 0 h 752"/>
                <a:gd name="T24" fmla="*/ 0 w 3233"/>
                <a:gd name="T25" fmla="*/ 0 h 752"/>
                <a:gd name="T26" fmla="*/ 0 w 3233"/>
                <a:gd name="T27" fmla="*/ 0 h 752"/>
                <a:gd name="T28" fmla="*/ 0 w 3233"/>
                <a:gd name="T29" fmla="*/ 0 h 752"/>
                <a:gd name="T30" fmla="*/ 0 w 3233"/>
                <a:gd name="T31" fmla="*/ 0 h 752"/>
                <a:gd name="T32" fmla="*/ 0 w 3233"/>
                <a:gd name="T33" fmla="*/ 0 h 752"/>
                <a:gd name="T34" fmla="*/ 0 w 3233"/>
                <a:gd name="T35" fmla="*/ 0 h 752"/>
                <a:gd name="T36" fmla="*/ 0 w 3233"/>
                <a:gd name="T37" fmla="*/ 0 h 752"/>
                <a:gd name="T38" fmla="*/ 0 w 3233"/>
                <a:gd name="T39" fmla="*/ 0 h 752"/>
                <a:gd name="T40" fmla="*/ 0 w 3233"/>
                <a:gd name="T41" fmla="*/ 0 h 752"/>
                <a:gd name="T42" fmla="*/ 0 w 3233"/>
                <a:gd name="T43" fmla="*/ 0 h 752"/>
                <a:gd name="T44" fmla="*/ 0 w 3233"/>
                <a:gd name="T45" fmla="*/ 0 h 752"/>
                <a:gd name="T46" fmla="*/ 0 w 3233"/>
                <a:gd name="T47" fmla="*/ 0 h 752"/>
                <a:gd name="T48" fmla="*/ 0 w 3233"/>
                <a:gd name="T49" fmla="*/ 0 h 752"/>
                <a:gd name="T50" fmla="*/ 0 w 3233"/>
                <a:gd name="T51" fmla="*/ 0 h 752"/>
                <a:gd name="T52" fmla="*/ 0 w 3233"/>
                <a:gd name="T53" fmla="*/ 0 h 752"/>
                <a:gd name="T54" fmla="*/ 0 w 3233"/>
                <a:gd name="T55" fmla="*/ 0 h 752"/>
                <a:gd name="T56" fmla="*/ 0 w 3233"/>
                <a:gd name="T57" fmla="*/ 0 h 752"/>
                <a:gd name="T58" fmla="*/ 0 w 3233"/>
                <a:gd name="T59" fmla="*/ 0 h 752"/>
                <a:gd name="T60" fmla="*/ 0 w 3233"/>
                <a:gd name="T61" fmla="*/ 0 h 752"/>
                <a:gd name="T62" fmla="*/ 0 w 3233"/>
                <a:gd name="T63" fmla="*/ 0 h 752"/>
                <a:gd name="T64" fmla="*/ 0 w 3233"/>
                <a:gd name="T65" fmla="*/ 0 h 752"/>
                <a:gd name="T66" fmla="*/ 0 w 3233"/>
                <a:gd name="T67" fmla="*/ 0 h 752"/>
                <a:gd name="T68" fmla="*/ 0 w 3233"/>
                <a:gd name="T69" fmla="*/ 0 h 752"/>
                <a:gd name="T70" fmla="*/ 0 w 3233"/>
                <a:gd name="T71" fmla="*/ 0 h 752"/>
                <a:gd name="T72" fmla="*/ 0 w 3233"/>
                <a:gd name="T73" fmla="*/ 0 h 752"/>
                <a:gd name="T74" fmla="*/ 0 w 3233"/>
                <a:gd name="T75" fmla="*/ 0 h 752"/>
                <a:gd name="T76" fmla="*/ 0 w 3233"/>
                <a:gd name="T77" fmla="*/ 0 h 752"/>
                <a:gd name="T78" fmla="*/ 0 w 3233"/>
                <a:gd name="T79" fmla="*/ 0 h 752"/>
                <a:gd name="T80" fmla="*/ 0 w 3233"/>
                <a:gd name="T81" fmla="*/ 0 h 752"/>
                <a:gd name="T82" fmla="*/ 0 w 3233"/>
                <a:gd name="T83" fmla="*/ 0 h 752"/>
                <a:gd name="T84" fmla="*/ 0 w 3233"/>
                <a:gd name="T85" fmla="*/ 0 h 752"/>
                <a:gd name="T86" fmla="*/ 0 w 3233"/>
                <a:gd name="T87" fmla="*/ 0 h 752"/>
                <a:gd name="T88" fmla="*/ 0 w 3233"/>
                <a:gd name="T89" fmla="*/ 0 h 752"/>
                <a:gd name="T90" fmla="*/ 0 w 3233"/>
                <a:gd name="T91" fmla="*/ 0 h 752"/>
                <a:gd name="T92" fmla="*/ 0 w 3233"/>
                <a:gd name="T93" fmla="*/ 0 h 752"/>
                <a:gd name="T94" fmla="*/ 0 w 3233"/>
                <a:gd name="T95" fmla="*/ 0 h 752"/>
                <a:gd name="T96" fmla="*/ 0 w 3233"/>
                <a:gd name="T97" fmla="*/ 0 h 752"/>
                <a:gd name="T98" fmla="*/ 0 w 3233"/>
                <a:gd name="T99" fmla="*/ 0 h 752"/>
                <a:gd name="T100" fmla="*/ 0 w 3233"/>
                <a:gd name="T101" fmla="*/ 0 h 752"/>
                <a:gd name="T102" fmla="*/ 0 w 3233"/>
                <a:gd name="T103" fmla="*/ 0 h 752"/>
                <a:gd name="T104" fmla="*/ 0 w 3233"/>
                <a:gd name="T105" fmla="*/ 0 h 752"/>
                <a:gd name="T106" fmla="*/ 3233 w 3233"/>
                <a:gd name="T107" fmla="*/ 752 h 752"/>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T104" t="T105" r="T106" b="T107"/>
              <a:pathLst>
                <a:path w="3233" h="752">
                  <a:moveTo>
                    <a:pt x="1" y="382"/>
                  </a:moveTo>
                  <a:cubicBezTo>
                    <a:pt x="0" y="378"/>
                    <a:pt x="0" y="375"/>
                    <a:pt x="1" y="371"/>
                  </a:cubicBezTo>
                  <a:lnTo>
                    <a:pt x="9" y="335"/>
                  </a:lnTo>
                  <a:cubicBezTo>
                    <a:pt x="10" y="332"/>
                    <a:pt x="11" y="329"/>
                    <a:pt x="13" y="327"/>
                  </a:cubicBezTo>
                  <a:lnTo>
                    <a:pt x="37" y="292"/>
                  </a:lnTo>
                  <a:cubicBezTo>
                    <a:pt x="38" y="290"/>
                    <a:pt x="39" y="289"/>
                    <a:pt x="41" y="287"/>
                  </a:cubicBezTo>
                  <a:lnTo>
                    <a:pt x="81" y="253"/>
                  </a:lnTo>
                  <a:cubicBezTo>
                    <a:pt x="82" y="252"/>
                    <a:pt x="83" y="252"/>
                    <a:pt x="84" y="251"/>
                  </a:cubicBezTo>
                  <a:lnTo>
                    <a:pt x="137" y="219"/>
                  </a:lnTo>
                  <a:lnTo>
                    <a:pt x="206" y="187"/>
                  </a:lnTo>
                  <a:lnTo>
                    <a:pt x="288" y="157"/>
                  </a:lnTo>
                  <a:lnTo>
                    <a:pt x="382" y="129"/>
                  </a:lnTo>
                  <a:lnTo>
                    <a:pt x="485" y="104"/>
                  </a:lnTo>
                  <a:lnTo>
                    <a:pt x="599" y="82"/>
                  </a:lnTo>
                  <a:lnTo>
                    <a:pt x="722" y="61"/>
                  </a:lnTo>
                  <a:lnTo>
                    <a:pt x="854" y="44"/>
                  </a:lnTo>
                  <a:lnTo>
                    <a:pt x="994" y="29"/>
                  </a:lnTo>
                  <a:lnTo>
                    <a:pt x="1142" y="17"/>
                  </a:lnTo>
                  <a:lnTo>
                    <a:pt x="1294" y="8"/>
                  </a:lnTo>
                  <a:lnTo>
                    <a:pt x="1616" y="0"/>
                  </a:lnTo>
                  <a:lnTo>
                    <a:pt x="1938" y="7"/>
                  </a:lnTo>
                  <a:lnTo>
                    <a:pt x="2092" y="17"/>
                  </a:lnTo>
                  <a:lnTo>
                    <a:pt x="2238" y="29"/>
                  </a:lnTo>
                  <a:lnTo>
                    <a:pt x="2378" y="44"/>
                  </a:lnTo>
                  <a:lnTo>
                    <a:pt x="2510" y="61"/>
                  </a:lnTo>
                  <a:lnTo>
                    <a:pt x="2634" y="82"/>
                  </a:lnTo>
                  <a:lnTo>
                    <a:pt x="2747" y="104"/>
                  </a:lnTo>
                  <a:lnTo>
                    <a:pt x="2851" y="129"/>
                  </a:lnTo>
                  <a:lnTo>
                    <a:pt x="2943" y="156"/>
                  </a:lnTo>
                  <a:lnTo>
                    <a:pt x="3025" y="186"/>
                  </a:lnTo>
                  <a:lnTo>
                    <a:pt x="3094" y="218"/>
                  </a:lnTo>
                  <a:lnTo>
                    <a:pt x="3149" y="251"/>
                  </a:lnTo>
                  <a:cubicBezTo>
                    <a:pt x="3150" y="252"/>
                    <a:pt x="3151" y="252"/>
                    <a:pt x="3152" y="253"/>
                  </a:cubicBezTo>
                  <a:lnTo>
                    <a:pt x="3192" y="287"/>
                  </a:lnTo>
                  <a:cubicBezTo>
                    <a:pt x="3194" y="289"/>
                    <a:pt x="3195" y="290"/>
                    <a:pt x="3196" y="292"/>
                  </a:cubicBezTo>
                  <a:lnTo>
                    <a:pt x="3220" y="327"/>
                  </a:lnTo>
                  <a:cubicBezTo>
                    <a:pt x="3222" y="329"/>
                    <a:pt x="3223" y="332"/>
                    <a:pt x="3224" y="335"/>
                  </a:cubicBezTo>
                  <a:lnTo>
                    <a:pt x="3232" y="371"/>
                  </a:lnTo>
                  <a:cubicBezTo>
                    <a:pt x="3233" y="375"/>
                    <a:pt x="3233" y="378"/>
                    <a:pt x="3232" y="382"/>
                  </a:cubicBezTo>
                  <a:lnTo>
                    <a:pt x="3224" y="418"/>
                  </a:lnTo>
                  <a:cubicBezTo>
                    <a:pt x="3223" y="421"/>
                    <a:pt x="3222" y="424"/>
                    <a:pt x="3220" y="426"/>
                  </a:cubicBezTo>
                  <a:lnTo>
                    <a:pt x="3196" y="461"/>
                  </a:lnTo>
                  <a:cubicBezTo>
                    <a:pt x="3195" y="463"/>
                    <a:pt x="3194" y="464"/>
                    <a:pt x="3192" y="466"/>
                  </a:cubicBezTo>
                  <a:lnTo>
                    <a:pt x="3152" y="500"/>
                  </a:lnTo>
                  <a:cubicBezTo>
                    <a:pt x="3151" y="501"/>
                    <a:pt x="3150" y="501"/>
                    <a:pt x="3149" y="502"/>
                  </a:cubicBezTo>
                  <a:lnTo>
                    <a:pt x="3096" y="534"/>
                  </a:lnTo>
                  <a:lnTo>
                    <a:pt x="3027" y="566"/>
                  </a:lnTo>
                  <a:lnTo>
                    <a:pt x="2945" y="596"/>
                  </a:lnTo>
                  <a:lnTo>
                    <a:pt x="2852" y="623"/>
                  </a:lnTo>
                  <a:lnTo>
                    <a:pt x="2748" y="649"/>
                  </a:lnTo>
                  <a:lnTo>
                    <a:pt x="2634" y="672"/>
                  </a:lnTo>
                  <a:lnTo>
                    <a:pt x="2510" y="692"/>
                  </a:lnTo>
                  <a:lnTo>
                    <a:pt x="2379" y="710"/>
                  </a:lnTo>
                  <a:lnTo>
                    <a:pt x="2239" y="724"/>
                  </a:lnTo>
                  <a:lnTo>
                    <a:pt x="2092" y="736"/>
                  </a:lnTo>
                  <a:lnTo>
                    <a:pt x="1939" y="745"/>
                  </a:lnTo>
                  <a:lnTo>
                    <a:pt x="1617" y="752"/>
                  </a:lnTo>
                  <a:lnTo>
                    <a:pt x="1295" y="745"/>
                  </a:lnTo>
                  <a:lnTo>
                    <a:pt x="1142" y="736"/>
                  </a:lnTo>
                  <a:lnTo>
                    <a:pt x="995" y="724"/>
                  </a:lnTo>
                  <a:lnTo>
                    <a:pt x="855" y="710"/>
                  </a:lnTo>
                  <a:lnTo>
                    <a:pt x="723" y="692"/>
                  </a:lnTo>
                  <a:lnTo>
                    <a:pt x="600" y="672"/>
                  </a:lnTo>
                  <a:lnTo>
                    <a:pt x="486" y="649"/>
                  </a:lnTo>
                  <a:lnTo>
                    <a:pt x="383" y="624"/>
                  </a:lnTo>
                  <a:lnTo>
                    <a:pt x="290" y="596"/>
                  </a:lnTo>
                  <a:lnTo>
                    <a:pt x="208" y="567"/>
                  </a:lnTo>
                  <a:lnTo>
                    <a:pt x="139" y="535"/>
                  </a:lnTo>
                  <a:lnTo>
                    <a:pt x="84" y="502"/>
                  </a:lnTo>
                  <a:cubicBezTo>
                    <a:pt x="83" y="501"/>
                    <a:pt x="82" y="501"/>
                    <a:pt x="81" y="500"/>
                  </a:cubicBezTo>
                  <a:lnTo>
                    <a:pt x="41" y="466"/>
                  </a:lnTo>
                  <a:cubicBezTo>
                    <a:pt x="39" y="464"/>
                    <a:pt x="38" y="463"/>
                    <a:pt x="37" y="461"/>
                  </a:cubicBezTo>
                  <a:lnTo>
                    <a:pt x="13" y="426"/>
                  </a:lnTo>
                  <a:cubicBezTo>
                    <a:pt x="11" y="424"/>
                    <a:pt x="10" y="421"/>
                    <a:pt x="9" y="418"/>
                  </a:cubicBezTo>
                  <a:lnTo>
                    <a:pt x="1" y="382"/>
                  </a:lnTo>
                  <a:close/>
                  <a:moveTo>
                    <a:pt x="56" y="407"/>
                  </a:moveTo>
                  <a:lnTo>
                    <a:pt x="52" y="399"/>
                  </a:lnTo>
                  <a:lnTo>
                    <a:pt x="76" y="434"/>
                  </a:lnTo>
                  <a:lnTo>
                    <a:pt x="72" y="429"/>
                  </a:lnTo>
                  <a:lnTo>
                    <a:pt x="112" y="463"/>
                  </a:lnTo>
                  <a:lnTo>
                    <a:pt x="109" y="461"/>
                  </a:lnTo>
                  <a:lnTo>
                    <a:pt x="160" y="492"/>
                  </a:lnTo>
                  <a:lnTo>
                    <a:pt x="225" y="522"/>
                  </a:lnTo>
                  <a:lnTo>
                    <a:pt x="303" y="550"/>
                  </a:lnTo>
                  <a:lnTo>
                    <a:pt x="394" y="577"/>
                  </a:lnTo>
                  <a:lnTo>
                    <a:pt x="495" y="602"/>
                  </a:lnTo>
                  <a:lnTo>
                    <a:pt x="607" y="625"/>
                  </a:lnTo>
                  <a:lnTo>
                    <a:pt x="730" y="645"/>
                  </a:lnTo>
                  <a:lnTo>
                    <a:pt x="860" y="663"/>
                  </a:lnTo>
                  <a:lnTo>
                    <a:pt x="998" y="677"/>
                  </a:lnTo>
                  <a:lnTo>
                    <a:pt x="1145" y="689"/>
                  </a:lnTo>
                  <a:lnTo>
                    <a:pt x="1296" y="697"/>
                  </a:lnTo>
                  <a:lnTo>
                    <a:pt x="1616" y="704"/>
                  </a:lnTo>
                  <a:lnTo>
                    <a:pt x="1936" y="698"/>
                  </a:lnTo>
                  <a:lnTo>
                    <a:pt x="2089" y="689"/>
                  </a:lnTo>
                  <a:lnTo>
                    <a:pt x="2234" y="677"/>
                  </a:lnTo>
                  <a:lnTo>
                    <a:pt x="2372" y="663"/>
                  </a:lnTo>
                  <a:lnTo>
                    <a:pt x="2503" y="645"/>
                  </a:lnTo>
                  <a:lnTo>
                    <a:pt x="2625" y="625"/>
                  </a:lnTo>
                  <a:lnTo>
                    <a:pt x="2737" y="602"/>
                  </a:lnTo>
                  <a:lnTo>
                    <a:pt x="2839" y="577"/>
                  </a:lnTo>
                  <a:lnTo>
                    <a:pt x="2928" y="551"/>
                  </a:lnTo>
                  <a:lnTo>
                    <a:pt x="3006" y="523"/>
                  </a:lnTo>
                  <a:lnTo>
                    <a:pt x="3071" y="493"/>
                  </a:lnTo>
                  <a:lnTo>
                    <a:pt x="3124" y="461"/>
                  </a:lnTo>
                  <a:lnTo>
                    <a:pt x="3121" y="463"/>
                  </a:lnTo>
                  <a:lnTo>
                    <a:pt x="3161" y="429"/>
                  </a:lnTo>
                  <a:lnTo>
                    <a:pt x="3157" y="434"/>
                  </a:lnTo>
                  <a:lnTo>
                    <a:pt x="3181" y="399"/>
                  </a:lnTo>
                  <a:lnTo>
                    <a:pt x="3177" y="407"/>
                  </a:lnTo>
                  <a:lnTo>
                    <a:pt x="3185" y="371"/>
                  </a:lnTo>
                  <a:lnTo>
                    <a:pt x="3185" y="382"/>
                  </a:lnTo>
                  <a:lnTo>
                    <a:pt x="3177" y="346"/>
                  </a:lnTo>
                  <a:lnTo>
                    <a:pt x="3181" y="354"/>
                  </a:lnTo>
                  <a:lnTo>
                    <a:pt x="3157" y="319"/>
                  </a:lnTo>
                  <a:lnTo>
                    <a:pt x="3161" y="324"/>
                  </a:lnTo>
                  <a:lnTo>
                    <a:pt x="3121" y="290"/>
                  </a:lnTo>
                  <a:lnTo>
                    <a:pt x="3124" y="292"/>
                  </a:lnTo>
                  <a:lnTo>
                    <a:pt x="3073" y="261"/>
                  </a:lnTo>
                  <a:lnTo>
                    <a:pt x="3008" y="231"/>
                  </a:lnTo>
                  <a:lnTo>
                    <a:pt x="2930" y="202"/>
                  </a:lnTo>
                  <a:lnTo>
                    <a:pt x="2840" y="176"/>
                  </a:lnTo>
                  <a:lnTo>
                    <a:pt x="2738" y="151"/>
                  </a:lnTo>
                  <a:lnTo>
                    <a:pt x="2625" y="129"/>
                  </a:lnTo>
                  <a:lnTo>
                    <a:pt x="2503" y="108"/>
                  </a:lnTo>
                  <a:lnTo>
                    <a:pt x="2373" y="91"/>
                  </a:lnTo>
                  <a:lnTo>
                    <a:pt x="2235" y="76"/>
                  </a:lnTo>
                  <a:lnTo>
                    <a:pt x="2089" y="64"/>
                  </a:lnTo>
                  <a:lnTo>
                    <a:pt x="1937" y="55"/>
                  </a:lnTo>
                  <a:lnTo>
                    <a:pt x="1617" y="48"/>
                  </a:lnTo>
                  <a:lnTo>
                    <a:pt x="1297" y="55"/>
                  </a:lnTo>
                  <a:lnTo>
                    <a:pt x="1145" y="64"/>
                  </a:lnTo>
                  <a:lnTo>
                    <a:pt x="999" y="76"/>
                  </a:lnTo>
                  <a:lnTo>
                    <a:pt x="861" y="91"/>
                  </a:lnTo>
                  <a:lnTo>
                    <a:pt x="731" y="108"/>
                  </a:lnTo>
                  <a:lnTo>
                    <a:pt x="608" y="129"/>
                  </a:lnTo>
                  <a:lnTo>
                    <a:pt x="496" y="151"/>
                  </a:lnTo>
                  <a:lnTo>
                    <a:pt x="395" y="175"/>
                  </a:lnTo>
                  <a:lnTo>
                    <a:pt x="305" y="202"/>
                  </a:lnTo>
                  <a:lnTo>
                    <a:pt x="227" y="230"/>
                  </a:lnTo>
                  <a:lnTo>
                    <a:pt x="162" y="260"/>
                  </a:lnTo>
                  <a:lnTo>
                    <a:pt x="109" y="292"/>
                  </a:lnTo>
                  <a:lnTo>
                    <a:pt x="112" y="290"/>
                  </a:lnTo>
                  <a:lnTo>
                    <a:pt x="72" y="324"/>
                  </a:lnTo>
                  <a:lnTo>
                    <a:pt x="76" y="319"/>
                  </a:lnTo>
                  <a:lnTo>
                    <a:pt x="52" y="354"/>
                  </a:lnTo>
                  <a:lnTo>
                    <a:pt x="56" y="346"/>
                  </a:lnTo>
                  <a:lnTo>
                    <a:pt x="48" y="382"/>
                  </a:lnTo>
                  <a:lnTo>
                    <a:pt x="48" y="371"/>
                  </a:lnTo>
                  <a:lnTo>
                    <a:pt x="56" y="407"/>
                  </a:lnTo>
                  <a:close/>
                </a:path>
              </a:pathLst>
            </a:custGeom>
            <a:solidFill>
              <a:srgbClr val="92D050"/>
            </a:solidFill>
            <a:ln w="9525" cap="sq">
              <a:solidFill>
                <a:srgbClr val="92D050"/>
              </a:solidFill>
              <a:round/>
              <a:headEnd/>
              <a:tailEnd/>
            </a:ln>
            <a:effectLst/>
          </p:spPr>
          <p:txBody>
            <a:bodyPr wrap="none" anchor="ctr"/>
            <a:lstStyle/>
            <a:p>
              <a:endParaRPr lang="el-GR"/>
            </a:p>
          </p:txBody>
        </p:sp>
        <p:sp>
          <p:nvSpPr>
            <p:cNvPr id="12332" name="Rectangle 44"/>
            <p:cNvSpPr>
              <a:spLocks noChangeArrowheads="1"/>
            </p:cNvSpPr>
            <p:nvPr/>
          </p:nvSpPr>
          <p:spPr bwMode="auto">
            <a:xfrm>
              <a:off x="1783" y="1846"/>
              <a:ext cx="358"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Γ.Γ. Πρόνοιας</a:t>
              </a:r>
            </a:p>
          </p:txBody>
        </p:sp>
        <p:sp>
          <p:nvSpPr>
            <p:cNvPr id="12333" name="Freeform 45"/>
            <p:cNvSpPr>
              <a:spLocks noChangeArrowheads="1"/>
            </p:cNvSpPr>
            <p:nvPr/>
          </p:nvSpPr>
          <p:spPr bwMode="auto">
            <a:xfrm>
              <a:off x="1909" y="1118"/>
              <a:ext cx="40" cy="692"/>
            </a:xfrm>
            <a:custGeom>
              <a:avLst/>
              <a:gdLst>
                <a:gd name="G0" fmla="+- 1 0 0"/>
                <a:gd name="G1" fmla="+- 1 0 0"/>
                <a:gd name="G2" fmla="+- 1 0 0"/>
                <a:gd name="G3" fmla="+- 1 0 0"/>
                <a:gd name="G4" fmla="+- 12 0 0"/>
                <a:gd name="T0" fmla="*/ 18 256 1"/>
                <a:gd name="T1" fmla="*/ 0 256 1"/>
                <a:gd name="G5" fmla="+- 0 T0 T1"/>
                <a:gd name="G6" fmla="cos 2970 G5"/>
                <a:gd name="G7" fmla="+- 1 0 0"/>
                <a:gd name="G8" fmla="+- 1 0 0"/>
                <a:gd name="G9" fmla="+- 1 0 0"/>
                <a:gd name="G10" fmla="+- 1 0 0"/>
                <a:gd name="G11" fmla="+- 1 0 0"/>
                <a:gd name="G12" fmla="+- 1 0 0"/>
                <a:gd name="G13" fmla="*/ 1 16385 2"/>
                <a:gd name="G14" fmla="*/ 1 53935 49664"/>
                <a:gd name="G15" fmla="+- 1 0 0"/>
                <a:gd name="G16" fmla="*/ 1 24411 49664"/>
                <a:gd name="G17" fmla="+- 1 0 0"/>
                <a:gd name="G18" fmla="*/ 1 0 51712"/>
                <a:gd name="G19" fmla="+- 1 0 0"/>
                <a:gd name="G20" fmla="+- 1 0 0"/>
                <a:gd name="G21" fmla="+- 1 0 0"/>
                <a:gd name="G22" fmla="+- 1 0 0"/>
                <a:gd name="G23" fmla="+- 1 0 0"/>
                <a:gd name="T2" fmla="*/ 0 w 186"/>
                <a:gd name="T3" fmla="*/ 0 h 3145"/>
                <a:gd name="T4" fmla="*/ 0 w 186"/>
                <a:gd name="T5" fmla="*/ 0 h 3145"/>
                <a:gd name="T6" fmla="*/ 0 w 186"/>
                <a:gd name="T7" fmla="*/ 0 h 3145"/>
                <a:gd name="T8" fmla="*/ 0 w 186"/>
                <a:gd name="T9" fmla="*/ 0 h 3145"/>
                <a:gd name="T10" fmla="*/ 0 w 186"/>
                <a:gd name="T11" fmla="*/ 0 h 3145"/>
                <a:gd name="T12" fmla="*/ 0 w 186"/>
                <a:gd name="T13" fmla="*/ 0 h 3145"/>
                <a:gd name="T14" fmla="*/ 0 w 186"/>
                <a:gd name="T15" fmla="*/ 0 h 3145"/>
                <a:gd name="T16" fmla="*/ 0 w 186"/>
                <a:gd name="T17" fmla="*/ 0 h 3145"/>
                <a:gd name="T18" fmla="*/ 0 w 186"/>
                <a:gd name="T19" fmla="*/ 0 h 3145"/>
                <a:gd name="T20" fmla="*/ 0 w 186"/>
                <a:gd name="T21" fmla="*/ 0 h 3145"/>
                <a:gd name="T22" fmla="*/ 0 w 186"/>
                <a:gd name="T23" fmla="*/ 0 h 3145"/>
                <a:gd name="T24" fmla="*/ 0 w 186"/>
                <a:gd name="T25" fmla="*/ 0 h 3145"/>
                <a:gd name="T26" fmla="*/ 0 w 186"/>
                <a:gd name="T27" fmla="*/ 0 h 3145"/>
                <a:gd name="T28" fmla="*/ 0 w 186"/>
                <a:gd name="T29" fmla="*/ 0 h 3145"/>
                <a:gd name="T30" fmla="*/ 0 w 186"/>
                <a:gd name="T31" fmla="*/ 0 h 3145"/>
                <a:gd name="T32" fmla="*/ 0 w 186"/>
                <a:gd name="T33" fmla="*/ 0 h 3145"/>
                <a:gd name="T34" fmla="*/ 186 w 186"/>
                <a:gd name="T35" fmla="*/ 3145 h 3145"/>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186" h="3145">
                  <a:moveTo>
                    <a:pt x="131" y="1"/>
                  </a:moveTo>
                  <a:lnTo>
                    <a:pt x="108" y="3113"/>
                  </a:lnTo>
                  <a:lnTo>
                    <a:pt x="76" y="3113"/>
                  </a:lnTo>
                  <a:lnTo>
                    <a:pt x="99" y="0"/>
                  </a:lnTo>
                  <a:lnTo>
                    <a:pt x="131" y="1"/>
                  </a:lnTo>
                  <a:close/>
                  <a:moveTo>
                    <a:pt x="181" y="2994"/>
                  </a:moveTo>
                  <a:lnTo>
                    <a:pt x="91" y="3145"/>
                  </a:lnTo>
                  <a:lnTo>
                    <a:pt x="4" y="2992"/>
                  </a:lnTo>
                  <a:cubicBezTo>
                    <a:pt x="0" y="2985"/>
                    <a:pt x="2" y="2975"/>
                    <a:pt x="10" y="2970"/>
                  </a:cubicBezTo>
                  <a:cubicBezTo>
                    <a:pt x="18" y="2966"/>
                    <a:pt x="28" y="2969"/>
                    <a:pt x="32" y="2976"/>
                  </a:cubicBezTo>
                  <a:lnTo>
                    <a:pt x="106" y="3105"/>
                  </a:lnTo>
                  <a:lnTo>
                    <a:pt x="78" y="3105"/>
                  </a:lnTo>
                  <a:lnTo>
                    <a:pt x="154" y="2977"/>
                  </a:lnTo>
                  <a:cubicBezTo>
                    <a:pt x="158" y="2970"/>
                    <a:pt x="168" y="2967"/>
                    <a:pt x="176" y="2972"/>
                  </a:cubicBezTo>
                  <a:cubicBezTo>
                    <a:pt x="183" y="2976"/>
                    <a:pt x="186" y="2986"/>
                    <a:pt x="181" y="2994"/>
                  </a:cubicBezTo>
                  <a:close/>
                </a:path>
              </a:pathLst>
            </a:custGeom>
            <a:solidFill>
              <a:srgbClr val="98B954"/>
            </a:solidFill>
            <a:ln w="9525" cap="sq">
              <a:solidFill>
                <a:srgbClr val="98B954"/>
              </a:solidFill>
              <a:round/>
              <a:headEnd/>
              <a:tailEnd/>
            </a:ln>
            <a:effectLst/>
          </p:spPr>
          <p:txBody>
            <a:bodyPr wrap="none" anchor="ctr"/>
            <a:lstStyle/>
            <a:p>
              <a:endParaRPr lang="el-GR"/>
            </a:p>
          </p:txBody>
        </p:sp>
        <p:pic>
          <p:nvPicPr>
            <p:cNvPr id="12334" name="Picture 46"/>
            <p:cNvPicPr>
              <a:picLocks noChangeAspect="1" noChangeArrowheads="1"/>
            </p:cNvPicPr>
            <p:nvPr/>
          </p:nvPicPr>
          <p:blipFill>
            <a:blip r:embed="rId16" cstate="print"/>
            <a:srcRect/>
            <a:stretch>
              <a:fillRect/>
            </a:stretch>
          </p:blipFill>
          <p:spPr bwMode="auto">
            <a:xfrm>
              <a:off x="1853" y="1952"/>
              <a:ext cx="165" cy="591"/>
            </a:xfrm>
            <a:prstGeom prst="rect">
              <a:avLst/>
            </a:prstGeom>
            <a:noFill/>
            <a:ln w="9525" cap="flat">
              <a:noFill/>
              <a:round/>
              <a:headEnd/>
              <a:tailEnd/>
            </a:ln>
            <a:effectLst/>
          </p:spPr>
        </p:pic>
        <p:pic>
          <p:nvPicPr>
            <p:cNvPr id="12335" name="Picture 47"/>
            <p:cNvPicPr>
              <a:picLocks noChangeAspect="1" noChangeArrowheads="1"/>
            </p:cNvPicPr>
            <p:nvPr/>
          </p:nvPicPr>
          <p:blipFill>
            <a:blip r:embed="rId17" cstate="print"/>
            <a:srcRect/>
            <a:stretch>
              <a:fillRect/>
            </a:stretch>
          </p:blipFill>
          <p:spPr bwMode="auto">
            <a:xfrm>
              <a:off x="1853" y="1952"/>
              <a:ext cx="165" cy="591"/>
            </a:xfrm>
            <a:prstGeom prst="rect">
              <a:avLst/>
            </a:prstGeom>
            <a:noFill/>
            <a:ln w="9525" cap="flat">
              <a:noFill/>
              <a:round/>
              <a:headEnd/>
              <a:tailEnd/>
            </a:ln>
            <a:effectLst/>
          </p:spPr>
        </p:pic>
        <p:sp>
          <p:nvSpPr>
            <p:cNvPr id="12336" name="Freeform 48"/>
            <p:cNvSpPr>
              <a:spLocks noChangeArrowheads="1"/>
            </p:cNvSpPr>
            <p:nvPr/>
          </p:nvSpPr>
          <p:spPr bwMode="auto">
            <a:xfrm>
              <a:off x="1901" y="1964"/>
              <a:ext cx="64" cy="485"/>
            </a:xfrm>
            <a:custGeom>
              <a:avLst/>
              <a:gdLst>
                <a:gd name="G0" fmla="+- 1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25 0 0"/>
                <a:gd name="G45" fmla="+- 1 0 0"/>
                <a:gd name="G46" fmla="+- 1 0 0"/>
                <a:gd name="G47" fmla="+- 1 0 0"/>
                <a:gd name="G48" fmla="+- 1 0 0"/>
                <a:gd name="G49" fmla="+- 1913 0 0"/>
                <a:gd name="G50" fmla="+- 1 0 0"/>
                <a:gd name="G51" fmla="+- 1 0 0"/>
                <a:gd name="G52" fmla="*/ 1 16385 2"/>
                <a:gd name="G53" fmla="*/ 1 53935 49664"/>
                <a:gd name="G54" fmla="+- 1 0 0"/>
                <a:gd name="G55" fmla="+- 1 0 0"/>
                <a:gd name="G56" fmla="*/ 1 53935 49664"/>
                <a:gd name="G57" fmla="+- 1 0 0"/>
                <a:gd name="G58" fmla="+- 1 0 0"/>
                <a:gd name="G59" fmla="*/ 1 53935 49664"/>
                <a:gd name="G60" fmla="+- 1 0 0"/>
                <a:gd name="G61" fmla="+- 1 0 0"/>
                <a:gd name="G62" fmla="*/ 1 53935 49664"/>
                <a:gd name="G63" fmla="+- 1 0 0"/>
                <a:gd name="G64" fmla="+- 1 0 0"/>
                <a:gd name="G65" fmla="*/ 1 53935 49664"/>
                <a:gd name="G66" fmla="+- 1 0 0"/>
                <a:gd name="G67" fmla="+- 1 0 0"/>
                <a:gd name="G68" fmla="*/ 1 53935 49664"/>
                <a:gd name="G69" fmla="+- 1 0 0"/>
                <a:gd name="G70" fmla="+- 1 0 0"/>
                <a:gd name="G71" fmla="*/ 1 53935 49664"/>
                <a:gd name="G72" fmla="+- 1 0 0"/>
                <a:gd name="G73" fmla="+- 1 0 0"/>
                <a:gd name="G74" fmla="*/ 1 53935 49664"/>
                <a:gd name="G75" fmla="+- 1 0 0"/>
                <a:gd name="G76" fmla="+- 1 0 0"/>
                <a:gd name="G77" fmla="*/ 1 53935 49664"/>
                <a:gd name="G78" fmla="+- 1 0 0"/>
                <a:gd name="G79" fmla="*/ 1 24411 49664"/>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0 0"/>
                <a:gd name="G97" fmla="+- 1 0 0"/>
                <a:gd name="G98" fmla="+- 1 0 0"/>
                <a:gd name="G99" fmla="+- 1 0 0"/>
                <a:gd name="G100" fmla="+- 1 0 0"/>
                <a:gd name="G101" fmla="+- 1 0 0"/>
                <a:gd name="G102" fmla="+- 1 0 0"/>
                <a:gd name="T0" fmla="*/ 0 w 297"/>
                <a:gd name="T1" fmla="*/ 0 h 2206"/>
                <a:gd name="T2" fmla="*/ 0 w 297"/>
                <a:gd name="T3" fmla="*/ 0 h 2206"/>
                <a:gd name="T4" fmla="*/ 0 w 297"/>
                <a:gd name="T5" fmla="*/ 0 h 2206"/>
                <a:gd name="T6" fmla="*/ 0 w 297"/>
                <a:gd name="T7" fmla="*/ 0 h 2206"/>
                <a:gd name="T8" fmla="*/ 0 w 297"/>
                <a:gd name="T9" fmla="*/ 0 h 2206"/>
                <a:gd name="T10" fmla="*/ 0 w 297"/>
                <a:gd name="T11" fmla="*/ 0 h 2206"/>
                <a:gd name="T12" fmla="*/ 0 w 297"/>
                <a:gd name="T13" fmla="*/ 0 h 2206"/>
                <a:gd name="T14" fmla="*/ 0 w 297"/>
                <a:gd name="T15" fmla="*/ 0 h 2206"/>
                <a:gd name="T16" fmla="*/ 0 w 297"/>
                <a:gd name="T17" fmla="*/ 0 h 2206"/>
                <a:gd name="T18" fmla="*/ 0 w 297"/>
                <a:gd name="T19" fmla="*/ 0 h 2206"/>
                <a:gd name="T20" fmla="*/ 0 w 297"/>
                <a:gd name="T21" fmla="*/ 0 h 2206"/>
                <a:gd name="T22" fmla="*/ 0 w 297"/>
                <a:gd name="T23" fmla="*/ 0 h 2206"/>
                <a:gd name="T24" fmla="*/ 0 w 297"/>
                <a:gd name="T25" fmla="*/ 0 h 2206"/>
                <a:gd name="T26" fmla="*/ 0 w 297"/>
                <a:gd name="T27" fmla="*/ 0 h 2206"/>
                <a:gd name="T28" fmla="*/ 0 w 297"/>
                <a:gd name="T29" fmla="*/ 0 h 2206"/>
                <a:gd name="T30" fmla="*/ 0 w 297"/>
                <a:gd name="T31" fmla="*/ 0 h 2206"/>
                <a:gd name="T32" fmla="*/ 0 w 297"/>
                <a:gd name="T33" fmla="*/ 0 h 2206"/>
                <a:gd name="T34" fmla="*/ 0 w 297"/>
                <a:gd name="T35" fmla="*/ 0 h 2206"/>
                <a:gd name="T36" fmla="*/ 0 w 297"/>
                <a:gd name="T37" fmla="*/ 0 h 2206"/>
                <a:gd name="T38" fmla="*/ 0 w 297"/>
                <a:gd name="T39" fmla="*/ 0 h 2206"/>
                <a:gd name="T40" fmla="*/ 0 w 297"/>
                <a:gd name="T41" fmla="*/ 0 h 2206"/>
                <a:gd name="T42" fmla="*/ 0 w 297"/>
                <a:gd name="T43" fmla="*/ 0 h 2206"/>
                <a:gd name="T44" fmla="*/ 0 w 297"/>
                <a:gd name="T45" fmla="*/ 0 h 2206"/>
                <a:gd name="T46" fmla="*/ 0 w 297"/>
                <a:gd name="T47" fmla="*/ 0 h 2206"/>
                <a:gd name="T48" fmla="*/ 0 w 297"/>
                <a:gd name="T49" fmla="*/ 0 h 2206"/>
                <a:gd name="T50" fmla="*/ 0 w 297"/>
                <a:gd name="T51" fmla="*/ 0 h 2206"/>
                <a:gd name="T52" fmla="*/ 0 w 297"/>
                <a:gd name="T53" fmla="*/ 0 h 2206"/>
                <a:gd name="T54" fmla="*/ 0 w 297"/>
                <a:gd name="T55" fmla="*/ 0 h 2206"/>
                <a:gd name="T56" fmla="*/ 0 w 297"/>
                <a:gd name="T57" fmla="*/ 0 h 2206"/>
                <a:gd name="T58" fmla="*/ 0 w 297"/>
                <a:gd name="T59" fmla="*/ 0 h 2206"/>
                <a:gd name="T60" fmla="*/ 0 w 297"/>
                <a:gd name="T61" fmla="*/ 0 h 2206"/>
                <a:gd name="T62" fmla="*/ 0 w 297"/>
                <a:gd name="T63" fmla="*/ 0 h 2206"/>
                <a:gd name="T64" fmla="*/ 0 w 297"/>
                <a:gd name="T65" fmla="*/ 0 h 2206"/>
                <a:gd name="T66" fmla="*/ 0 w 297"/>
                <a:gd name="T67" fmla="*/ 0 h 2206"/>
                <a:gd name="T68" fmla="*/ 0 w 297"/>
                <a:gd name="T69" fmla="*/ 0 h 2206"/>
                <a:gd name="T70" fmla="*/ 0 w 297"/>
                <a:gd name="T71" fmla="*/ 0 h 2206"/>
                <a:gd name="T72" fmla="*/ 0 w 297"/>
                <a:gd name="T73" fmla="*/ 0 h 2206"/>
                <a:gd name="T74" fmla="*/ 0 w 297"/>
                <a:gd name="T75" fmla="*/ 0 h 2206"/>
                <a:gd name="T76" fmla="*/ 0 w 297"/>
                <a:gd name="T77" fmla="*/ 0 h 2206"/>
                <a:gd name="T78" fmla="*/ 0 w 297"/>
                <a:gd name="T79" fmla="*/ 0 h 2206"/>
                <a:gd name="T80" fmla="*/ 0 w 297"/>
                <a:gd name="T81" fmla="*/ 0 h 2206"/>
                <a:gd name="T82" fmla="*/ 0 w 297"/>
                <a:gd name="T83" fmla="*/ 0 h 2206"/>
                <a:gd name="T84" fmla="*/ 0 w 297"/>
                <a:gd name="T85" fmla="*/ 0 h 2206"/>
                <a:gd name="T86" fmla="*/ 0 w 297"/>
                <a:gd name="T87" fmla="*/ 0 h 2206"/>
                <a:gd name="T88" fmla="*/ 0 w 297"/>
                <a:gd name="T89" fmla="*/ 0 h 2206"/>
                <a:gd name="T90" fmla="*/ 0 w 297"/>
                <a:gd name="T91" fmla="*/ 0 h 2206"/>
                <a:gd name="T92" fmla="*/ 0 w 297"/>
                <a:gd name="T93" fmla="*/ 0 h 2206"/>
                <a:gd name="T94" fmla="*/ 0 w 297"/>
                <a:gd name="T95" fmla="*/ 0 h 2206"/>
                <a:gd name="T96" fmla="*/ 297 w 297"/>
                <a:gd name="T97" fmla="*/ 2206 h 2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T94" t="T95" r="T96" b="T97"/>
              <a:pathLst>
                <a:path w="297" h="2206">
                  <a:moveTo>
                    <a:pt x="161" y="0"/>
                  </a:moveTo>
                  <a:lnTo>
                    <a:pt x="162" y="64"/>
                  </a:lnTo>
                  <a:lnTo>
                    <a:pt x="98" y="65"/>
                  </a:lnTo>
                  <a:lnTo>
                    <a:pt x="97" y="1"/>
                  </a:lnTo>
                  <a:lnTo>
                    <a:pt x="161" y="0"/>
                  </a:lnTo>
                  <a:close/>
                  <a:moveTo>
                    <a:pt x="163" y="128"/>
                  </a:moveTo>
                  <a:lnTo>
                    <a:pt x="163" y="192"/>
                  </a:lnTo>
                  <a:lnTo>
                    <a:pt x="99" y="193"/>
                  </a:lnTo>
                  <a:lnTo>
                    <a:pt x="99" y="129"/>
                  </a:lnTo>
                  <a:lnTo>
                    <a:pt x="163" y="128"/>
                  </a:lnTo>
                  <a:close/>
                  <a:moveTo>
                    <a:pt x="164" y="256"/>
                  </a:moveTo>
                  <a:lnTo>
                    <a:pt x="165" y="320"/>
                  </a:lnTo>
                  <a:lnTo>
                    <a:pt x="101" y="321"/>
                  </a:lnTo>
                  <a:lnTo>
                    <a:pt x="100" y="257"/>
                  </a:lnTo>
                  <a:lnTo>
                    <a:pt x="164" y="256"/>
                  </a:lnTo>
                  <a:close/>
                  <a:moveTo>
                    <a:pt x="165" y="384"/>
                  </a:moveTo>
                  <a:lnTo>
                    <a:pt x="166" y="448"/>
                  </a:lnTo>
                  <a:lnTo>
                    <a:pt x="102" y="449"/>
                  </a:lnTo>
                  <a:lnTo>
                    <a:pt x="101" y="385"/>
                  </a:lnTo>
                  <a:lnTo>
                    <a:pt x="165" y="384"/>
                  </a:lnTo>
                  <a:close/>
                  <a:moveTo>
                    <a:pt x="166" y="512"/>
                  </a:moveTo>
                  <a:lnTo>
                    <a:pt x="167" y="576"/>
                  </a:lnTo>
                  <a:lnTo>
                    <a:pt x="103" y="577"/>
                  </a:lnTo>
                  <a:lnTo>
                    <a:pt x="102" y="513"/>
                  </a:lnTo>
                  <a:lnTo>
                    <a:pt x="166" y="512"/>
                  </a:lnTo>
                  <a:close/>
                  <a:moveTo>
                    <a:pt x="168" y="640"/>
                  </a:moveTo>
                  <a:lnTo>
                    <a:pt x="168" y="704"/>
                  </a:lnTo>
                  <a:lnTo>
                    <a:pt x="104" y="705"/>
                  </a:lnTo>
                  <a:lnTo>
                    <a:pt x="104" y="641"/>
                  </a:lnTo>
                  <a:lnTo>
                    <a:pt x="168" y="640"/>
                  </a:lnTo>
                  <a:close/>
                  <a:moveTo>
                    <a:pt x="169" y="768"/>
                  </a:moveTo>
                  <a:lnTo>
                    <a:pt x="170" y="832"/>
                  </a:lnTo>
                  <a:lnTo>
                    <a:pt x="106" y="833"/>
                  </a:lnTo>
                  <a:lnTo>
                    <a:pt x="105" y="769"/>
                  </a:lnTo>
                  <a:lnTo>
                    <a:pt x="169" y="768"/>
                  </a:lnTo>
                  <a:close/>
                  <a:moveTo>
                    <a:pt x="170" y="896"/>
                  </a:moveTo>
                  <a:lnTo>
                    <a:pt x="171" y="960"/>
                  </a:lnTo>
                  <a:lnTo>
                    <a:pt x="107" y="961"/>
                  </a:lnTo>
                  <a:lnTo>
                    <a:pt x="106" y="897"/>
                  </a:lnTo>
                  <a:lnTo>
                    <a:pt x="170" y="896"/>
                  </a:lnTo>
                  <a:close/>
                  <a:moveTo>
                    <a:pt x="171" y="1024"/>
                  </a:moveTo>
                  <a:lnTo>
                    <a:pt x="172" y="1088"/>
                  </a:lnTo>
                  <a:lnTo>
                    <a:pt x="108" y="1089"/>
                  </a:lnTo>
                  <a:lnTo>
                    <a:pt x="107" y="1025"/>
                  </a:lnTo>
                  <a:lnTo>
                    <a:pt x="171" y="1024"/>
                  </a:lnTo>
                  <a:close/>
                  <a:moveTo>
                    <a:pt x="173" y="1152"/>
                  </a:moveTo>
                  <a:lnTo>
                    <a:pt x="173" y="1216"/>
                  </a:lnTo>
                  <a:lnTo>
                    <a:pt x="109" y="1217"/>
                  </a:lnTo>
                  <a:lnTo>
                    <a:pt x="109" y="1153"/>
                  </a:lnTo>
                  <a:lnTo>
                    <a:pt x="173" y="1152"/>
                  </a:lnTo>
                  <a:close/>
                  <a:moveTo>
                    <a:pt x="174" y="1280"/>
                  </a:moveTo>
                  <a:lnTo>
                    <a:pt x="174" y="1344"/>
                  </a:lnTo>
                  <a:lnTo>
                    <a:pt x="110" y="1345"/>
                  </a:lnTo>
                  <a:lnTo>
                    <a:pt x="110" y="1281"/>
                  </a:lnTo>
                  <a:lnTo>
                    <a:pt x="174" y="1280"/>
                  </a:lnTo>
                  <a:close/>
                  <a:moveTo>
                    <a:pt x="175" y="1408"/>
                  </a:moveTo>
                  <a:lnTo>
                    <a:pt x="176" y="1472"/>
                  </a:lnTo>
                  <a:lnTo>
                    <a:pt x="112" y="1473"/>
                  </a:lnTo>
                  <a:lnTo>
                    <a:pt x="111" y="1409"/>
                  </a:lnTo>
                  <a:lnTo>
                    <a:pt x="175" y="1408"/>
                  </a:lnTo>
                  <a:close/>
                  <a:moveTo>
                    <a:pt x="176" y="1536"/>
                  </a:moveTo>
                  <a:lnTo>
                    <a:pt x="177" y="1600"/>
                  </a:lnTo>
                  <a:lnTo>
                    <a:pt x="113" y="1601"/>
                  </a:lnTo>
                  <a:lnTo>
                    <a:pt x="112" y="1537"/>
                  </a:lnTo>
                  <a:lnTo>
                    <a:pt x="176" y="1536"/>
                  </a:lnTo>
                  <a:close/>
                  <a:moveTo>
                    <a:pt x="178" y="1664"/>
                  </a:moveTo>
                  <a:lnTo>
                    <a:pt x="178" y="1728"/>
                  </a:lnTo>
                  <a:lnTo>
                    <a:pt x="114" y="1729"/>
                  </a:lnTo>
                  <a:lnTo>
                    <a:pt x="114" y="1665"/>
                  </a:lnTo>
                  <a:lnTo>
                    <a:pt x="178" y="1664"/>
                  </a:lnTo>
                  <a:close/>
                  <a:moveTo>
                    <a:pt x="179" y="1792"/>
                  </a:moveTo>
                  <a:lnTo>
                    <a:pt x="179" y="1856"/>
                  </a:lnTo>
                  <a:lnTo>
                    <a:pt x="115" y="1857"/>
                  </a:lnTo>
                  <a:lnTo>
                    <a:pt x="115" y="1793"/>
                  </a:lnTo>
                  <a:lnTo>
                    <a:pt x="179" y="1792"/>
                  </a:lnTo>
                  <a:close/>
                  <a:moveTo>
                    <a:pt x="180" y="1920"/>
                  </a:moveTo>
                  <a:lnTo>
                    <a:pt x="181" y="1984"/>
                  </a:lnTo>
                  <a:lnTo>
                    <a:pt x="117" y="1985"/>
                  </a:lnTo>
                  <a:lnTo>
                    <a:pt x="116" y="1921"/>
                  </a:lnTo>
                  <a:lnTo>
                    <a:pt x="180" y="1920"/>
                  </a:lnTo>
                  <a:close/>
                  <a:moveTo>
                    <a:pt x="181" y="2048"/>
                  </a:moveTo>
                  <a:lnTo>
                    <a:pt x="182" y="2112"/>
                  </a:lnTo>
                  <a:lnTo>
                    <a:pt x="118" y="2113"/>
                  </a:lnTo>
                  <a:lnTo>
                    <a:pt x="117" y="2049"/>
                  </a:lnTo>
                  <a:lnTo>
                    <a:pt x="181" y="2048"/>
                  </a:lnTo>
                  <a:close/>
                  <a:moveTo>
                    <a:pt x="288" y="1965"/>
                  </a:moveTo>
                  <a:lnTo>
                    <a:pt x="151" y="2206"/>
                  </a:lnTo>
                  <a:lnTo>
                    <a:pt x="9" y="1968"/>
                  </a:lnTo>
                  <a:cubicBezTo>
                    <a:pt x="0" y="1953"/>
                    <a:pt x="5" y="1933"/>
                    <a:pt x="20" y="1924"/>
                  </a:cubicBezTo>
                  <a:cubicBezTo>
                    <a:pt x="35" y="1915"/>
                    <a:pt x="55" y="1920"/>
                    <a:pt x="64" y="1935"/>
                  </a:cubicBezTo>
                  <a:lnTo>
                    <a:pt x="178" y="2126"/>
                  </a:lnTo>
                  <a:lnTo>
                    <a:pt x="122" y="2127"/>
                  </a:lnTo>
                  <a:lnTo>
                    <a:pt x="233" y="1934"/>
                  </a:lnTo>
                  <a:cubicBezTo>
                    <a:pt x="241" y="1918"/>
                    <a:pt x="261" y="1913"/>
                    <a:pt x="276" y="1922"/>
                  </a:cubicBezTo>
                  <a:cubicBezTo>
                    <a:pt x="292" y="1930"/>
                    <a:pt x="297" y="1950"/>
                    <a:pt x="288" y="1965"/>
                  </a:cubicBezTo>
                  <a:close/>
                </a:path>
              </a:pathLst>
            </a:custGeom>
            <a:solidFill>
              <a:srgbClr val="92D050"/>
            </a:solidFill>
            <a:ln w="9525" cap="sq">
              <a:solidFill>
                <a:srgbClr val="92D050"/>
              </a:solidFill>
              <a:round/>
              <a:headEnd/>
              <a:tailEnd/>
            </a:ln>
            <a:effectLst/>
          </p:spPr>
          <p:txBody>
            <a:bodyPr wrap="none" anchor="ctr"/>
            <a:lstStyle/>
            <a:p>
              <a:endParaRPr lang="el-GR"/>
            </a:p>
          </p:txBody>
        </p:sp>
        <p:sp>
          <p:nvSpPr>
            <p:cNvPr id="12337" name="Freeform 49"/>
            <p:cNvSpPr>
              <a:spLocks noChangeArrowheads="1"/>
            </p:cNvSpPr>
            <p:nvPr/>
          </p:nvSpPr>
          <p:spPr bwMode="auto">
            <a:xfrm>
              <a:off x="1084" y="1866"/>
              <a:ext cx="495" cy="40"/>
            </a:xfrm>
            <a:custGeom>
              <a:avLst/>
              <a:gdLst>
                <a:gd name="G0" fmla="+- 2235 0 0"/>
                <a:gd name="G1" fmla="+- 1 0 0"/>
                <a:gd name="G2" fmla="+- 2187 0 0"/>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2254"/>
                <a:gd name="T1" fmla="*/ 0 h 186"/>
                <a:gd name="T2" fmla="*/ 0 w 2254"/>
                <a:gd name="T3" fmla="*/ 0 h 186"/>
                <a:gd name="T4" fmla="*/ 0 w 2254"/>
                <a:gd name="T5" fmla="*/ 0 h 186"/>
                <a:gd name="T6" fmla="*/ 0 w 2254"/>
                <a:gd name="T7" fmla="*/ 0 h 186"/>
                <a:gd name="T8" fmla="*/ 0 w 2254"/>
                <a:gd name="T9" fmla="*/ 0 h 186"/>
                <a:gd name="T10" fmla="*/ 0 w 2254"/>
                <a:gd name="T11" fmla="*/ 0 h 186"/>
                <a:gd name="T12" fmla="*/ 0 w 2254"/>
                <a:gd name="T13" fmla="*/ 0 h 186"/>
                <a:gd name="T14" fmla="*/ 0 w 2254"/>
                <a:gd name="T15" fmla="*/ 0 h 186"/>
                <a:gd name="T16" fmla="*/ 0 w 2254"/>
                <a:gd name="T17" fmla="*/ 0 h 186"/>
                <a:gd name="T18" fmla="*/ 0 w 2254"/>
                <a:gd name="T19" fmla="*/ 0 h 186"/>
                <a:gd name="T20" fmla="*/ 0 w 2254"/>
                <a:gd name="T21" fmla="*/ 0 h 186"/>
                <a:gd name="T22" fmla="*/ 0 w 2254"/>
                <a:gd name="T23" fmla="*/ 0 h 186"/>
                <a:gd name="T24" fmla="*/ 0 w 2254"/>
                <a:gd name="T25" fmla="*/ 0 h 186"/>
                <a:gd name="T26" fmla="*/ 0 w 2254"/>
                <a:gd name="T27" fmla="*/ 0 h 186"/>
                <a:gd name="T28" fmla="*/ 0 w 2254"/>
                <a:gd name="T29" fmla="*/ 0 h 186"/>
                <a:gd name="T30" fmla="*/ 0 w 2254"/>
                <a:gd name="T31" fmla="*/ 0 h 186"/>
                <a:gd name="T32" fmla="*/ 2254 w 2254"/>
                <a:gd name="T33"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2254" h="186">
                  <a:moveTo>
                    <a:pt x="0" y="90"/>
                  </a:moveTo>
                  <a:lnTo>
                    <a:pt x="2222" y="77"/>
                  </a:lnTo>
                  <a:lnTo>
                    <a:pt x="2222" y="109"/>
                  </a:lnTo>
                  <a:lnTo>
                    <a:pt x="1" y="122"/>
                  </a:lnTo>
                  <a:lnTo>
                    <a:pt x="0" y="90"/>
                  </a:lnTo>
                  <a:close/>
                  <a:moveTo>
                    <a:pt x="2102" y="5"/>
                  </a:moveTo>
                  <a:lnTo>
                    <a:pt x="2254" y="92"/>
                  </a:lnTo>
                  <a:lnTo>
                    <a:pt x="2103" y="182"/>
                  </a:lnTo>
                  <a:cubicBezTo>
                    <a:pt x="2095" y="186"/>
                    <a:pt x="2085" y="184"/>
                    <a:pt x="2081" y="176"/>
                  </a:cubicBezTo>
                  <a:cubicBezTo>
                    <a:pt x="2076" y="169"/>
                    <a:pt x="2079" y="159"/>
                    <a:pt x="2086" y="154"/>
                  </a:cubicBezTo>
                  <a:lnTo>
                    <a:pt x="2214" y="79"/>
                  </a:lnTo>
                  <a:lnTo>
                    <a:pt x="2214" y="107"/>
                  </a:lnTo>
                  <a:lnTo>
                    <a:pt x="2086" y="33"/>
                  </a:lnTo>
                  <a:cubicBezTo>
                    <a:pt x="2078" y="28"/>
                    <a:pt x="2075" y="18"/>
                    <a:pt x="2080" y="11"/>
                  </a:cubicBezTo>
                  <a:cubicBezTo>
                    <a:pt x="2084" y="3"/>
                    <a:pt x="2094" y="0"/>
                    <a:pt x="2102" y="5"/>
                  </a:cubicBezTo>
                  <a:close/>
                </a:path>
              </a:pathLst>
            </a:custGeom>
            <a:solidFill>
              <a:srgbClr val="98B954"/>
            </a:solidFill>
            <a:ln w="9525" cap="sq">
              <a:solidFill>
                <a:srgbClr val="98B954"/>
              </a:solidFill>
              <a:round/>
              <a:headEnd/>
              <a:tailEnd/>
            </a:ln>
            <a:effectLst/>
          </p:spPr>
          <p:txBody>
            <a:bodyPr wrap="none" anchor="ctr"/>
            <a:lstStyle/>
            <a:p>
              <a:endParaRPr lang="el-GR"/>
            </a:p>
          </p:txBody>
        </p:sp>
        <p:sp>
          <p:nvSpPr>
            <p:cNvPr id="12338" name="Freeform 50"/>
            <p:cNvSpPr>
              <a:spLocks noChangeArrowheads="1"/>
            </p:cNvSpPr>
            <p:nvPr/>
          </p:nvSpPr>
          <p:spPr bwMode="auto">
            <a:xfrm>
              <a:off x="3241" y="1104"/>
              <a:ext cx="1033" cy="389"/>
            </a:xfrm>
            <a:custGeom>
              <a:avLst/>
              <a:gdLst>
                <a:gd name="G0" fmla="+- 5669 0 0"/>
                <a:gd name="G1" fmla="+- 1 0 0"/>
                <a:gd name="G2" fmla="+- 5580 0 0"/>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1"/>
                <a:gd name="T1" fmla="*/ 0 h 1029"/>
                <a:gd name="T2" fmla="*/ 0 w 4721"/>
                <a:gd name="T3" fmla="*/ 0 h 1029"/>
                <a:gd name="T4" fmla="*/ 0 w 4721"/>
                <a:gd name="T5" fmla="*/ 0 h 1029"/>
                <a:gd name="T6" fmla="*/ 0 w 4721"/>
                <a:gd name="T7" fmla="*/ 0 h 1029"/>
                <a:gd name="T8" fmla="*/ 0 w 4721"/>
                <a:gd name="T9" fmla="*/ 0 h 1029"/>
                <a:gd name="T10" fmla="*/ 0 w 4721"/>
                <a:gd name="T11" fmla="*/ 0 h 1029"/>
                <a:gd name="T12" fmla="*/ 0 w 4721"/>
                <a:gd name="T13" fmla="*/ 0 h 1029"/>
                <a:gd name="T14" fmla="*/ 0 w 4721"/>
                <a:gd name="T15" fmla="*/ 0 h 1029"/>
                <a:gd name="T16" fmla="*/ 0 w 4721"/>
                <a:gd name="T17" fmla="*/ 0 h 1029"/>
                <a:gd name="T18" fmla="*/ 0 w 4721"/>
                <a:gd name="T19" fmla="*/ 0 h 1029"/>
                <a:gd name="T20" fmla="*/ 0 w 4721"/>
                <a:gd name="T21" fmla="*/ 0 h 1029"/>
                <a:gd name="T22" fmla="*/ 0 w 4721"/>
                <a:gd name="T23" fmla="*/ 0 h 1029"/>
                <a:gd name="T24" fmla="*/ 0 w 4721"/>
                <a:gd name="T25" fmla="*/ 0 h 1029"/>
                <a:gd name="T26" fmla="*/ 0 w 4721"/>
                <a:gd name="T27" fmla="*/ 0 h 1029"/>
                <a:gd name="T28" fmla="*/ 0 w 4721"/>
                <a:gd name="T29" fmla="*/ 0 h 1029"/>
                <a:gd name="T30" fmla="*/ 0 w 4721"/>
                <a:gd name="T31" fmla="*/ 0 h 1029"/>
                <a:gd name="T32" fmla="*/ 4721 w 4721"/>
                <a:gd name="T33" fmla="*/ 1029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1" h="1029">
                  <a:moveTo>
                    <a:pt x="0" y="1014"/>
                  </a:moveTo>
                  <a:lnTo>
                    <a:pt x="4704" y="49"/>
                  </a:lnTo>
                  <a:lnTo>
                    <a:pt x="4708" y="64"/>
                  </a:lnTo>
                  <a:lnTo>
                    <a:pt x="3" y="1029"/>
                  </a:lnTo>
                  <a:lnTo>
                    <a:pt x="0" y="1014"/>
                  </a:lnTo>
                  <a:close/>
                  <a:moveTo>
                    <a:pt x="4568" y="2"/>
                  </a:moveTo>
                  <a:lnTo>
                    <a:pt x="4721" y="53"/>
                  </a:lnTo>
                  <a:lnTo>
                    <a:pt x="4601" y="162"/>
                  </a:lnTo>
                  <a:cubicBezTo>
                    <a:pt x="4597" y="165"/>
                    <a:pt x="4592" y="164"/>
                    <a:pt x="4589" y="161"/>
                  </a:cubicBezTo>
                  <a:cubicBezTo>
                    <a:pt x="4587" y="158"/>
                    <a:pt x="4587" y="153"/>
                    <a:pt x="4590" y="150"/>
                  </a:cubicBezTo>
                  <a:lnTo>
                    <a:pt x="4701" y="51"/>
                  </a:lnTo>
                  <a:lnTo>
                    <a:pt x="4703" y="64"/>
                  </a:lnTo>
                  <a:lnTo>
                    <a:pt x="4563" y="17"/>
                  </a:lnTo>
                  <a:cubicBezTo>
                    <a:pt x="4559" y="15"/>
                    <a:pt x="4556" y="11"/>
                    <a:pt x="4558" y="7"/>
                  </a:cubicBezTo>
                  <a:cubicBezTo>
                    <a:pt x="4559" y="2"/>
                    <a:pt x="4564" y="0"/>
                    <a:pt x="4568" y="2"/>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39" name="Freeform 51"/>
            <p:cNvSpPr>
              <a:spLocks noChangeArrowheads="1"/>
            </p:cNvSpPr>
            <p:nvPr/>
          </p:nvSpPr>
          <p:spPr bwMode="auto">
            <a:xfrm>
              <a:off x="3242" y="1397"/>
              <a:ext cx="1038" cy="96"/>
            </a:xfrm>
            <a:custGeom>
              <a:avLst/>
              <a:gdLst>
                <a:gd name="G0" fmla="+- 5065 0 0"/>
                <a:gd name="G1" fmla="+- 1 0 0"/>
                <a:gd name="G2" fmla="+- 5000 0 0"/>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0"/>
                <a:gd name="T1" fmla="*/ 0 h 443"/>
                <a:gd name="T2" fmla="*/ 0 w 4720"/>
                <a:gd name="T3" fmla="*/ 0 h 443"/>
                <a:gd name="T4" fmla="*/ 0 w 4720"/>
                <a:gd name="T5" fmla="*/ 0 h 443"/>
                <a:gd name="T6" fmla="*/ 0 w 4720"/>
                <a:gd name="T7" fmla="*/ 0 h 443"/>
                <a:gd name="T8" fmla="*/ 0 w 4720"/>
                <a:gd name="T9" fmla="*/ 0 h 443"/>
                <a:gd name="T10" fmla="*/ 0 w 4720"/>
                <a:gd name="T11" fmla="*/ 0 h 443"/>
                <a:gd name="T12" fmla="*/ 0 w 4720"/>
                <a:gd name="T13" fmla="*/ 0 h 443"/>
                <a:gd name="T14" fmla="*/ 0 w 4720"/>
                <a:gd name="T15" fmla="*/ 0 h 443"/>
                <a:gd name="T16" fmla="*/ 0 w 4720"/>
                <a:gd name="T17" fmla="*/ 0 h 443"/>
                <a:gd name="T18" fmla="*/ 0 w 4720"/>
                <a:gd name="T19" fmla="*/ 0 h 443"/>
                <a:gd name="T20" fmla="*/ 0 w 4720"/>
                <a:gd name="T21" fmla="*/ 0 h 443"/>
                <a:gd name="T22" fmla="*/ 0 w 4720"/>
                <a:gd name="T23" fmla="*/ 0 h 443"/>
                <a:gd name="T24" fmla="*/ 0 w 4720"/>
                <a:gd name="T25" fmla="*/ 0 h 443"/>
                <a:gd name="T26" fmla="*/ 0 w 4720"/>
                <a:gd name="T27" fmla="*/ 0 h 443"/>
                <a:gd name="T28" fmla="*/ 0 w 4720"/>
                <a:gd name="T29" fmla="*/ 0 h 443"/>
                <a:gd name="T30" fmla="*/ 0 w 4720"/>
                <a:gd name="T31" fmla="*/ 0 h 443"/>
                <a:gd name="T32" fmla="*/ 4720 w 4720"/>
                <a:gd name="T33" fmla="*/ 443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0" h="443">
                  <a:moveTo>
                    <a:pt x="0" y="427"/>
                  </a:moveTo>
                  <a:lnTo>
                    <a:pt x="4704" y="66"/>
                  </a:lnTo>
                  <a:lnTo>
                    <a:pt x="4705" y="82"/>
                  </a:lnTo>
                  <a:lnTo>
                    <a:pt x="1" y="443"/>
                  </a:lnTo>
                  <a:lnTo>
                    <a:pt x="0" y="427"/>
                  </a:lnTo>
                  <a:close/>
                  <a:moveTo>
                    <a:pt x="4575" y="2"/>
                  </a:moveTo>
                  <a:lnTo>
                    <a:pt x="4720" y="72"/>
                  </a:lnTo>
                  <a:lnTo>
                    <a:pt x="4587" y="165"/>
                  </a:lnTo>
                  <a:cubicBezTo>
                    <a:pt x="4584" y="167"/>
                    <a:pt x="4579" y="166"/>
                    <a:pt x="4576" y="163"/>
                  </a:cubicBezTo>
                  <a:cubicBezTo>
                    <a:pt x="4574" y="159"/>
                    <a:pt x="4574" y="154"/>
                    <a:pt x="4578" y="151"/>
                  </a:cubicBezTo>
                  <a:lnTo>
                    <a:pt x="4700" y="67"/>
                  </a:lnTo>
                  <a:lnTo>
                    <a:pt x="4701" y="81"/>
                  </a:lnTo>
                  <a:lnTo>
                    <a:pt x="4568" y="16"/>
                  </a:lnTo>
                  <a:cubicBezTo>
                    <a:pt x="4564" y="14"/>
                    <a:pt x="4562" y="9"/>
                    <a:pt x="4564" y="5"/>
                  </a:cubicBezTo>
                  <a:cubicBezTo>
                    <a:pt x="4566" y="2"/>
                    <a:pt x="4571" y="0"/>
                    <a:pt x="4575" y="2"/>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0" name="Freeform 52"/>
            <p:cNvSpPr>
              <a:spLocks noChangeArrowheads="1"/>
            </p:cNvSpPr>
            <p:nvPr/>
          </p:nvSpPr>
          <p:spPr bwMode="auto">
            <a:xfrm>
              <a:off x="3241" y="1492"/>
              <a:ext cx="1039" cy="200"/>
            </a:xfrm>
            <a:custGeom>
              <a:avLst/>
              <a:gdLst>
                <a:gd name="G0" fmla="*/ 1 0 51712"/>
                <a:gd name="G1" fmla="+- 1 0 0"/>
                <a:gd name="G2" fmla="*/ 1 0 51712"/>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1"/>
                <a:gd name="T1" fmla="*/ 0 h 910"/>
                <a:gd name="T2" fmla="*/ 0 w 4721"/>
                <a:gd name="T3" fmla="*/ 0 h 910"/>
                <a:gd name="T4" fmla="*/ 0 w 4721"/>
                <a:gd name="T5" fmla="*/ 0 h 910"/>
                <a:gd name="T6" fmla="*/ 0 w 4721"/>
                <a:gd name="T7" fmla="*/ 0 h 910"/>
                <a:gd name="T8" fmla="*/ 0 w 4721"/>
                <a:gd name="T9" fmla="*/ 0 h 910"/>
                <a:gd name="T10" fmla="*/ 0 w 4721"/>
                <a:gd name="T11" fmla="*/ 0 h 910"/>
                <a:gd name="T12" fmla="*/ 0 w 4721"/>
                <a:gd name="T13" fmla="*/ 0 h 910"/>
                <a:gd name="T14" fmla="*/ 0 w 4721"/>
                <a:gd name="T15" fmla="*/ 0 h 910"/>
                <a:gd name="T16" fmla="*/ 0 w 4721"/>
                <a:gd name="T17" fmla="*/ 0 h 910"/>
                <a:gd name="T18" fmla="*/ 0 w 4721"/>
                <a:gd name="T19" fmla="*/ 0 h 910"/>
                <a:gd name="T20" fmla="*/ 0 w 4721"/>
                <a:gd name="T21" fmla="*/ 0 h 910"/>
                <a:gd name="T22" fmla="*/ 0 w 4721"/>
                <a:gd name="T23" fmla="*/ 0 h 910"/>
                <a:gd name="T24" fmla="*/ 0 w 4721"/>
                <a:gd name="T25" fmla="*/ 0 h 910"/>
                <a:gd name="T26" fmla="*/ 0 w 4721"/>
                <a:gd name="T27" fmla="*/ 0 h 910"/>
                <a:gd name="T28" fmla="*/ 0 w 4721"/>
                <a:gd name="T29" fmla="*/ 0 h 910"/>
                <a:gd name="T30" fmla="*/ 0 w 4721"/>
                <a:gd name="T31" fmla="*/ 0 h 910"/>
                <a:gd name="T32" fmla="*/ 4721 w 4721"/>
                <a:gd name="T33" fmla="*/ 910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1" h="910">
                  <a:moveTo>
                    <a:pt x="3" y="0"/>
                  </a:moveTo>
                  <a:lnTo>
                    <a:pt x="4707" y="842"/>
                  </a:lnTo>
                  <a:lnTo>
                    <a:pt x="4704" y="858"/>
                  </a:lnTo>
                  <a:lnTo>
                    <a:pt x="0" y="15"/>
                  </a:lnTo>
                  <a:lnTo>
                    <a:pt x="3" y="0"/>
                  </a:lnTo>
                  <a:close/>
                  <a:moveTo>
                    <a:pt x="4598" y="748"/>
                  </a:moveTo>
                  <a:lnTo>
                    <a:pt x="4721" y="853"/>
                  </a:lnTo>
                  <a:lnTo>
                    <a:pt x="4569" y="909"/>
                  </a:lnTo>
                  <a:cubicBezTo>
                    <a:pt x="4565" y="910"/>
                    <a:pt x="4561" y="908"/>
                    <a:pt x="4559" y="904"/>
                  </a:cubicBezTo>
                  <a:cubicBezTo>
                    <a:pt x="4558" y="900"/>
                    <a:pt x="4560" y="895"/>
                    <a:pt x="4564" y="893"/>
                  </a:cubicBezTo>
                  <a:lnTo>
                    <a:pt x="4703" y="842"/>
                  </a:lnTo>
                  <a:lnTo>
                    <a:pt x="4701" y="856"/>
                  </a:lnTo>
                  <a:lnTo>
                    <a:pt x="4588" y="760"/>
                  </a:lnTo>
                  <a:cubicBezTo>
                    <a:pt x="4584" y="757"/>
                    <a:pt x="4584" y="752"/>
                    <a:pt x="4587" y="749"/>
                  </a:cubicBezTo>
                  <a:cubicBezTo>
                    <a:pt x="4590" y="745"/>
                    <a:pt x="4595" y="745"/>
                    <a:pt x="4598" y="748"/>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1" name="Freeform 53"/>
            <p:cNvSpPr>
              <a:spLocks noChangeArrowheads="1"/>
            </p:cNvSpPr>
            <p:nvPr/>
          </p:nvSpPr>
          <p:spPr bwMode="auto">
            <a:xfrm>
              <a:off x="3241" y="1492"/>
              <a:ext cx="1039" cy="329"/>
            </a:xfrm>
            <a:custGeom>
              <a:avLst/>
              <a:gdLst>
                <a:gd name="G0" fmla="+- 4710 0 0"/>
                <a:gd name="G1" fmla="+- 1 0 0"/>
                <a:gd name="G2" fmla="+- 4613 0 0"/>
                <a:gd name="G3" fmla="+- 1 0 0"/>
                <a:gd name="G4" fmla="+- 1 0 0"/>
                <a:gd name="G5" fmla="+- 1 0 0"/>
                <a:gd name="G6" fmla="+- 1 0 0"/>
                <a:gd name="G7" fmla="+- 1 0 0"/>
                <a:gd name="G8" fmla="+- 1 0 0"/>
                <a:gd name="G9" fmla="+- 1 0 0"/>
                <a:gd name="G10" fmla="+- 1 0 0"/>
                <a:gd name="G11" fmla="+- 1339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2"/>
                <a:gd name="T1" fmla="*/ 0 h 1496"/>
                <a:gd name="T2" fmla="*/ 0 w 4722"/>
                <a:gd name="T3" fmla="*/ 0 h 1496"/>
                <a:gd name="T4" fmla="*/ 0 w 4722"/>
                <a:gd name="T5" fmla="*/ 0 h 1496"/>
                <a:gd name="T6" fmla="*/ 0 w 4722"/>
                <a:gd name="T7" fmla="*/ 0 h 1496"/>
                <a:gd name="T8" fmla="*/ 0 w 4722"/>
                <a:gd name="T9" fmla="*/ 0 h 1496"/>
                <a:gd name="T10" fmla="*/ 0 w 4722"/>
                <a:gd name="T11" fmla="*/ 0 h 1496"/>
                <a:gd name="T12" fmla="*/ 0 w 4722"/>
                <a:gd name="T13" fmla="*/ 0 h 1496"/>
                <a:gd name="T14" fmla="*/ 0 w 4722"/>
                <a:gd name="T15" fmla="*/ 0 h 1496"/>
                <a:gd name="T16" fmla="*/ 0 w 4722"/>
                <a:gd name="T17" fmla="*/ 0 h 1496"/>
                <a:gd name="T18" fmla="*/ 0 w 4722"/>
                <a:gd name="T19" fmla="*/ 0 h 1496"/>
                <a:gd name="T20" fmla="*/ 0 w 4722"/>
                <a:gd name="T21" fmla="*/ 0 h 1496"/>
                <a:gd name="T22" fmla="*/ 0 w 4722"/>
                <a:gd name="T23" fmla="*/ 0 h 1496"/>
                <a:gd name="T24" fmla="*/ 0 w 4722"/>
                <a:gd name="T25" fmla="*/ 0 h 1496"/>
                <a:gd name="T26" fmla="*/ 0 w 4722"/>
                <a:gd name="T27" fmla="*/ 0 h 1496"/>
                <a:gd name="T28" fmla="*/ 0 w 4722"/>
                <a:gd name="T29" fmla="*/ 0 h 1496"/>
                <a:gd name="T30" fmla="*/ 0 w 4722"/>
                <a:gd name="T31" fmla="*/ 0 h 1496"/>
                <a:gd name="T32" fmla="*/ 4722 w 4722"/>
                <a:gd name="T33" fmla="*/ 1496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2" h="1496">
                  <a:moveTo>
                    <a:pt x="5" y="0"/>
                  </a:moveTo>
                  <a:lnTo>
                    <a:pt x="4710" y="1446"/>
                  </a:lnTo>
                  <a:lnTo>
                    <a:pt x="4705" y="1461"/>
                  </a:lnTo>
                  <a:lnTo>
                    <a:pt x="0" y="15"/>
                  </a:lnTo>
                  <a:lnTo>
                    <a:pt x="5" y="0"/>
                  </a:lnTo>
                  <a:close/>
                  <a:moveTo>
                    <a:pt x="4613" y="1339"/>
                  </a:moveTo>
                  <a:lnTo>
                    <a:pt x="4722" y="1458"/>
                  </a:lnTo>
                  <a:lnTo>
                    <a:pt x="4565" y="1495"/>
                  </a:lnTo>
                  <a:cubicBezTo>
                    <a:pt x="4560" y="1496"/>
                    <a:pt x="4556" y="1493"/>
                    <a:pt x="4555" y="1489"/>
                  </a:cubicBezTo>
                  <a:cubicBezTo>
                    <a:pt x="4554" y="1485"/>
                    <a:pt x="4557" y="1480"/>
                    <a:pt x="4561" y="1479"/>
                  </a:cubicBezTo>
                  <a:lnTo>
                    <a:pt x="4705" y="1446"/>
                  </a:lnTo>
                  <a:lnTo>
                    <a:pt x="4701" y="1459"/>
                  </a:lnTo>
                  <a:lnTo>
                    <a:pt x="4601" y="1350"/>
                  </a:lnTo>
                  <a:cubicBezTo>
                    <a:pt x="4598" y="1347"/>
                    <a:pt x="4598" y="1341"/>
                    <a:pt x="4601" y="1339"/>
                  </a:cubicBezTo>
                  <a:cubicBezTo>
                    <a:pt x="4605" y="1336"/>
                    <a:pt x="4610" y="1336"/>
                    <a:pt x="4613" y="1339"/>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2" name="Freeform 54"/>
            <p:cNvSpPr>
              <a:spLocks noChangeArrowheads="1"/>
            </p:cNvSpPr>
            <p:nvPr/>
          </p:nvSpPr>
          <p:spPr bwMode="auto">
            <a:xfrm>
              <a:off x="3241" y="1492"/>
              <a:ext cx="1039" cy="483"/>
            </a:xfrm>
            <a:custGeom>
              <a:avLst/>
              <a:gdLst>
                <a:gd name="G0" fmla="*/ 1 8587 34464"/>
                <a:gd name="G1" fmla="+- 1 0 0"/>
                <a:gd name="G2" fmla="*/ 1 23349 34464"/>
                <a:gd name="G3" fmla="+- 1 0 0"/>
                <a:gd name="G4" fmla="+- 1 0 0"/>
                <a:gd name="G5" fmla="+- 1 0 0"/>
                <a:gd name="G6" fmla="+- 1 0 0"/>
                <a:gd name="G7" fmla="+- 1 0 0"/>
                <a:gd name="T0" fmla="*/ 4615 256 1"/>
                <a:gd name="T1" fmla="*/ 0 256 1"/>
                <a:gd name="G8" fmla="+- 0 T0 T1"/>
                <a:gd name="G9" fmla="sin 2060 G8"/>
                <a:gd name="G10" fmla="*/ 1 2111 25856"/>
                <a:gd name="G11" fmla="*/ 1 48365 11520"/>
                <a:gd name="G12" fmla="*/ G11 1 180"/>
                <a:gd name="G13" fmla="*/ G10 1 G12"/>
                <a:gd name="G14" fmla="*/ 1 20405 41248"/>
                <a:gd name="G15" fmla="+- 1 0 0"/>
                <a:gd name="G16" fmla="*/ 1 16385 2"/>
                <a:gd name="G17" fmla="*/ 1 53935 49664"/>
                <a:gd name="G18" fmla="+- 1 0 0"/>
                <a:gd name="G19" fmla="*/ 1 24411 49664"/>
                <a:gd name="G20" fmla="+- 1 0 0"/>
                <a:gd name="G21" fmla="*/ 1 0 51712"/>
                <a:gd name="G22" fmla="+- 1 0 0"/>
                <a:gd name="G23" fmla="+- 1 0 0"/>
                <a:gd name="G24" fmla="+- 1 0 0"/>
                <a:gd name="G25" fmla="+- 1 0 0"/>
                <a:gd name="G26" fmla="+- 1 0 0"/>
                <a:gd name="T2" fmla="*/ 0 w 4723"/>
                <a:gd name="T3" fmla="*/ 0 h 2199"/>
                <a:gd name="T4" fmla="*/ 0 w 4723"/>
                <a:gd name="T5" fmla="*/ 0 h 2199"/>
                <a:gd name="T6" fmla="*/ 0 w 4723"/>
                <a:gd name="T7" fmla="*/ 0 h 2199"/>
                <a:gd name="T8" fmla="*/ 0 w 4723"/>
                <a:gd name="T9" fmla="*/ 0 h 2199"/>
                <a:gd name="T10" fmla="*/ 0 w 4723"/>
                <a:gd name="T11" fmla="*/ 0 h 2199"/>
                <a:gd name="T12" fmla="*/ 0 w 4723"/>
                <a:gd name="T13" fmla="*/ 0 h 2199"/>
                <a:gd name="T14" fmla="*/ 0 w 4723"/>
                <a:gd name="T15" fmla="*/ 0 h 2199"/>
                <a:gd name="T16" fmla="*/ 0 w 4723"/>
                <a:gd name="T17" fmla="*/ 0 h 2199"/>
                <a:gd name="T18" fmla="*/ 0 w 4723"/>
                <a:gd name="T19" fmla="*/ 0 h 2199"/>
                <a:gd name="T20" fmla="*/ 0 w 4723"/>
                <a:gd name="T21" fmla="*/ 0 h 2199"/>
                <a:gd name="T22" fmla="*/ 0 w 4723"/>
                <a:gd name="T23" fmla="*/ 0 h 2199"/>
                <a:gd name="T24" fmla="*/ 0 w 4723"/>
                <a:gd name="T25" fmla="*/ 0 h 2199"/>
                <a:gd name="T26" fmla="*/ 0 w 4723"/>
                <a:gd name="T27" fmla="*/ 0 h 2199"/>
                <a:gd name="T28" fmla="*/ 0 w 4723"/>
                <a:gd name="T29" fmla="*/ 0 h 2199"/>
                <a:gd name="T30" fmla="*/ 0 w 4723"/>
                <a:gd name="T31" fmla="*/ 0 h 2199"/>
                <a:gd name="T32" fmla="*/ 0 w 4723"/>
                <a:gd name="T33" fmla="*/ 0 h 2199"/>
                <a:gd name="T34" fmla="*/ 4723 w 4723"/>
                <a:gd name="T35" fmla="*/ 2199 h 2199"/>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T32" t="T33" r="T34" b="T35"/>
              <a:pathLst>
                <a:path w="4723" h="2199">
                  <a:moveTo>
                    <a:pt x="7" y="0"/>
                  </a:moveTo>
                  <a:lnTo>
                    <a:pt x="4713" y="2170"/>
                  </a:lnTo>
                  <a:lnTo>
                    <a:pt x="4706" y="2184"/>
                  </a:lnTo>
                  <a:lnTo>
                    <a:pt x="0" y="15"/>
                  </a:lnTo>
                  <a:lnTo>
                    <a:pt x="7" y="0"/>
                  </a:lnTo>
                  <a:close/>
                  <a:moveTo>
                    <a:pt x="4631" y="2051"/>
                  </a:moveTo>
                  <a:lnTo>
                    <a:pt x="4723" y="2183"/>
                  </a:lnTo>
                  <a:lnTo>
                    <a:pt x="4562" y="2199"/>
                  </a:lnTo>
                  <a:cubicBezTo>
                    <a:pt x="4558" y="2199"/>
                    <a:pt x="4554" y="2196"/>
                    <a:pt x="4553" y="2192"/>
                  </a:cubicBezTo>
                  <a:cubicBezTo>
                    <a:pt x="4553" y="2187"/>
                    <a:pt x="4556" y="2184"/>
                    <a:pt x="4561" y="2183"/>
                  </a:cubicBezTo>
                  <a:lnTo>
                    <a:pt x="4708" y="2169"/>
                  </a:lnTo>
                  <a:lnTo>
                    <a:pt x="4702" y="2181"/>
                  </a:lnTo>
                  <a:lnTo>
                    <a:pt x="4617" y="2060"/>
                  </a:lnTo>
                  <a:cubicBezTo>
                    <a:pt x="4615" y="2056"/>
                    <a:pt x="4616" y="2051"/>
                    <a:pt x="4619" y="2049"/>
                  </a:cubicBezTo>
                  <a:cubicBezTo>
                    <a:pt x="4623" y="2046"/>
                    <a:pt x="4628" y="2047"/>
                    <a:pt x="4631" y="2051"/>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3" name="Freeform 55"/>
            <p:cNvSpPr>
              <a:spLocks noChangeArrowheads="1"/>
            </p:cNvSpPr>
            <p:nvPr/>
          </p:nvSpPr>
          <p:spPr bwMode="auto">
            <a:xfrm>
              <a:off x="3241" y="1492"/>
              <a:ext cx="1039" cy="640"/>
            </a:xfrm>
            <a:custGeom>
              <a:avLst/>
              <a:gdLst>
                <a:gd name="G0" fmla="*/ 1 0 51712"/>
                <a:gd name="T0" fmla="*/ 4715 256 1"/>
                <a:gd name="T1" fmla="*/ 0 256 1"/>
                <a:gd name="G1" fmla="+- 0 T0 T1"/>
                <a:gd name="G2" fmla="sin G0 G1"/>
                <a:gd name="G3" fmla="+- 1 0 0"/>
                <a:gd name="G4" fmla="*/ 1 0 51712"/>
                <a:gd name="T2" fmla="*/ 4648 256 1"/>
                <a:gd name="T3" fmla="*/ 0 256 1"/>
                <a:gd name="G5" fmla="+- 0 T2 T3"/>
                <a:gd name="G6" fmla="sin G4 G5"/>
                <a:gd name="G7" fmla="+- 1 0 0"/>
                <a:gd name="G8" fmla="+- 1 0 0"/>
                <a:gd name="G9" fmla="+- 1 0 0"/>
                <a:gd name="G10" fmla="+- 1 0 0"/>
                <a:gd name="G11" fmla="+- 1 0 0"/>
                <a:gd name="G12" fmla="+- 1 0 0"/>
                <a:gd name="G13" fmla="+- 1 0 0"/>
                <a:gd name="G14" fmla="+- 1 0 0"/>
                <a:gd name="G15" fmla="+- 1 0 0"/>
                <a:gd name="G16" fmla="*/ 1 16385 2"/>
                <a:gd name="G17" fmla="*/ 1 53935 49664"/>
                <a:gd name="G18" fmla="+- 1 0 0"/>
                <a:gd name="G19" fmla="*/ 1 24411 49664"/>
                <a:gd name="G20" fmla="+- 1 0 0"/>
                <a:gd name="G21" fmla="*/ 1 0 51712"/>
                <a:gd name="G22" fmla="+- 1 0 0"/>
                <a:gd name="G23" fmla="+- 1 0 0"/>
                <a:gd name="G24" fmla="+- 1 0 0"/>
                <a:gd name="G25" fmla="+- 1 0 0"/>
                <a:gd name="G26" fmla="+- 1 0 0"/>
                <a:gd name="T4" fmla="*/ 0 w 4724"/>
                <a:gd name="T5" fmla="*/ 0 h 2908"/>
                <a:gd name="T6" fmla="*/ 0 w 4724"/>
                <a:gd name="T7" fmla="*/ 0 h 2908"/>
                <a:gd name="T8" fmla="*/ 0 w 4724"/>
                <a:gd name="T9" fmla="*/ 0 h 2908"/>
                <a:gd name="T10" fmla="*/ 0 w 4724"/>
                <a:gd name="T11" fmla="*/ 0 h 2908"/>
                <a:gd name="T12" fmla="*/ 0 w 4724"/>
                <a:gd name="T13" fmla="*/ 0 h 2908"/>
                <a:gd name="T14" fmla="*/ 0 w 4724"/>
                <a:gd name="T15" fmla="*/ 0 h 2908"/>
                <a:gd name="T16" fmla="*/ 0 w 4724"/>
                <a:gd name="T17" fmla="*/ 0 h 2908"/>
                <a:gd name="T18" fmla="*/ 0 w 4724"/>
                <a:gd name="T19" fmla="*/ 0 h 2908"/>
                <a:gd name="T20" fmla="*/ 0 w 4724"/>
                <a:gd name="T21" fmla="*/ 0 h 2908"/>
                <a:gd name="T22" fmla="*/ 0 w 4724"/>
                <a:gd name="T23" fmla="*/ 0 h 2908"/>
                <a:gd name="T24" fmla="*/ 0 w 4724"/>
                <a:gd name="T25" fmla="*/ 0 h 2908"/>
                <a:gd name="T26" fmla="*/ 0 w 4724"/>
                <a:gd name="T27" fmla="*/ 0 h 2908"/>
                <a:gd name="T28" fmla="*/ 0 w 4724"/>
                <a:gd name="T29" fmla="*/ 0 h 2908"/>
                <a:gd name="T30" fmla="*/ 0 w 4724"/>
                <a:gd name="T31" fmla="*/ 0 h 2908"/>
                <a:gd name="T32" fmla="*/ 0 w 4724"/>
                <a:gd name="T33" fmla="*/ 0 h 2908"/>
                <a:gd name="T34" fmla="*/ 0 w 4724"/>
                <a:gd name="T35" fmla="*/ 0 h 2908"/>
                <a:gd name="T36" fmla="*/ 4724 w 4724"/>
                <a:gd name="T37" fmla="*/ 2908 h 2908"/>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T34" t="T35" r="T36" b="T37"/>
              <a:pathLst>
                <a:path w="4724" h="2908">
                  <a:moveTo>
                    <a:pt x="9" y="0"/>
                  </a:moveTo>
                  <a:lnTo>
                    <a:pt x="4715" y="2893"/>
                  </a:lnTo>
                  <a:lnTo>
                    <a:pt x="4707" y="2906"/>
                  </a:lnTo>
                  <a:lnTo>
                    <a:pt x="0" y="13"/>
                  </a:lnTo>
                  <a:lnTo>
                    <a:pt x="9" y="0"/>
                  </a:lnTo>
                  <a:close/>
                  <a:moveTo>
                    <a:pt x="4648" y="2765"/>
                  </a:moveTo>
                  <a:lnTo>
                    <a:pt x="4724" y="2908"/>
                  </a:lnTo>
                  <a:lnTo>
                    <a:pt x="4562" y="2904"/>
                  </a:lnTo>
                  <a:cubicBezTo>
                    <a:pt x="4558" y="2904"/>
                    <a:pt x="4555" y="2900"/>
                    <a:pt x="4555" y="2896"/>
                  </a:cubicBezTo>
                  <a:cubicBezTo>
                    <a:pt x="4555" y="2891"/>
                    <a:pt x="4558" y="2888"/>
                    <a:pt x="4563" y="2888"/>
                  </a:cubicBezTo>
                  <a:lnTo>
                    <a:pt x="4711" y="2891"/>
                  </a:lnTo>
                  <a:lnTo>
                    <a:pt x="4704" y="2903"/>
                  </a:lnTo>
                  <a:lnTo>
                    <a:pt x="4634" y="2773"/>
                  </a:lnTo>
                  <a:cubicBezTo>
                    <a:pt x="4632" y="2769"/>
                    <a:pt x="4633" y="2764"/>
                    <a:pt x="4637" y="2762"/>
                  </a:cubicBezTo>
                  <a:cubicBezTo>
                    <a:pt x="4641" y="2760"/>
                    <a:pt x="4646" y="2761"/>
                    <a:pt x="4648" y="2765"/>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4" name="Freeform 56"/>
            <p:cNvSpPr>
              <a:spLocks noChangeArrowheads="1"/>
            </p:cNvSpPr>
            <p:nvPr/>
          </p:nvSpPr>
          <p:spPr bwMode="auto">
            <a:xfrm>
              <a:off x="3241" y="1492"/>
              <a:ext cx="1039" cy="799"/>
            </a:xfrm>
            <a:custGeom>
              <a:avLst/>
              <a:gdLst>
                <a:gd name="G0" fmla="*/ 1 0 51712"/>
                <a:gd name="T0" fmla="*/ 4717 256 1"/>
                <a:gd name="T1" fmla="*/ 0 256 1"/>
                <a:gd name="G1" fmla="+- 0 T0 T1"/>
                <a:gd name="G2" fmla="sin G0 G1"/>
                <a:gd name="G3" fmla="+- 1 0 0"/>
                <a:gd name="G4" fmla="*/ 1 0 51712"/>
                <a:gd name="T2" fmla="*/ 4663 256 1"/>
                <a:gd name="T3" fmla="*/ 0 256 1"/>
                <a:gd name="G5" fmla="+- 0 T2 T3"/>
                <a:gd name="G6" fmla="sin G4 G5"/>
                <a:gd name="G7" fmla="+- 1 0 0"/>
                <a:gd name="G8" fmla="+- 1 0 0"/>
                <a:gd name="G9" fmla="+- 1 0 0"/>
                <a:gd name="G10" fmla="+- 1 0 0"/>
                <a:gd name="G11" fmla="+- 1 0 0"/>
                <a:gd name="G12" fmla="+- 1 0 0"/>
                <a:gd name="G13" fmla="+- 1 0 0"/>
                <a:gd name="G14" fmla="+- 1 0 0"/>
                <a:gd name="G15" fmla="+- 1 0 0"/>
                <a:gd name="G16" fmla="*/ 1 16385 2"/>
                <a:gd name="G17" fmla="*/ 1 53935 49664"/>
                <a:gd name="G18" fmla="+- 1 0 0"/>
                <a:gd name="G19" fmla="*/ 1 24411 49664"/>
                <a:gd name="G20" fmla="+- 1 0 0"/>
                <a:gd name="G21" fmla="*/ 1 0 51712"/>
                <a:gd name="G22" fmla="+- 1 0 0"/>
                <a:gd name="G23" fmla="+- 1 0 0"/>
                <a:gd name="G24" fmla="+- 1 0 0"/>
                <a:gd name="G25" fmla="+- 1 0 0"/>
                <a:gd name="G26" fmla="+- 1 0 0"/>
                <a:gd name="T4" fmla="*/ 0 w 4724"/>
                <a:gd name="T5" fmla="*/ 0 h 3633"/>
                <a:gd name="T6" fmla="*/ 0 w 4724"/>
                <a:gd name="T7" fmla="*/ 0 h 3633"/>
                <a:gd name="T8" fmla="*/ 0 w 4724"/>
                <a:gd name="T9" fmla="*/ 0 h 3633"/>
                <a:gd name="T10" fmla="*/ 0 w 4724"/>
                <a:gd name="T11" fmla="*/ 0 h 3633"/>
                <a:gd name="T12" fmla="*/ 0 w 4724"/>
                <a:gd name="T13" fmla="*/ 0 h 3633"/>
                <a:gd name="T14" fmla="*/ 0 w 4724"/>
                <a:gd name="T15" fmla="*/ 0 h 3633"/>
                <a:gd name="T16" fmla="*/ 0 w 4724"/>
                <a:gd name="T17" fmla="*/ 0 h 3633"/>
                <a:gd name="T18" fmla="*/ 0 w 4724"/>
                <a:gd name="T19" fmla="*/ 0 h 3633"/>
                <a:gd name="T20" fmla="*/ 0 w 4724"/>
                <a:gd name="T21" fmla="*/ 0 h 3633"/>
                <a:gd name="T22" fmla="*/ 0 w 4724"/>
                <a:gd name="T23" fmla="*/ 0 h 3633"/>
                <a:gd name="T24" fmla="*/ 0 w 4724"/>
                <a:gd name="T25" fmla="*/ 0 h 3633"/>
                <a:gd name="T26" fmla="*/ 0 w 4724"/>
                <a:gd name="T27" fmla="*/ 0 h 3633"/>
                <a:gd name="T28" fmla="*/ 0 w 4724"/>
                <a:gd name="T29" fmla="*/ 0 h 3633"/>
                <a:gd name="T30" fmla="*/ 0 w 4724"/>
                <a:gd name="T31" fmla="*/ 0 h 3633"/>
                <a:gd name="T32" fmla="*/ 0 w 4724"/>
                <a:gd name="T33" fmla="*/ 0 h 3633"/>
                <a:gd name="T34" fmla="*/ 0 w 4724"/>
                <a:gd name="T35" fmla="*/ 0 h 3633"/>
                <a:gd name="T36" fmla="*/ 4724 w 4724"/>
                <a:gd name="T37" fmla="*/ 3633 h 3633"/>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T34" t="T35" r="T36" b="T37"/>
              <a:pathLst>
                <a:path w="4724" h="3633">
                  <a:moveTo>
                    <a:pt x="9" y="0"/>
                  </a:moveTo>
                  <a:lnTo>
                    <a:pt x="4717" y="3617"/>
                  </a:lnTo>
                  <a:lnTo>
                    <a:pt x="4707" y="3630"/>
                  </a:lnTo>
                  <a:lnTo>
                    <a:pt x="0" y="13"/>
                  </a:lnTo>
                  <a:lnTo>
                    <a:pt x="9" y="0"/>
                  </a:lnTo>
                  <a:close/>
                  <a:moveTo>
                    <a:pt x="4663" y="3483"/>
                  </a:moveTo>
                  <a:lnTo>
                    <a:pt x="4724" y="3633"/>
                  </a:lnTo>
                  <a:lnTo>
                    <a:pt x="4564" y="3613"/>
                  </a:lnTo>
                  <a:cubicBezTo>
                    <a:pt x="4559" y="3612"/>
                    <a:pt x="4556" y="3608"/>
                    <a:pt x="4557" y="3604"/>
                  </a:cubicBezTo>
                  <a:cubicBezTo>
                    <a:pt x="4557" y="3599"/>
                    <a:pt x="4561" y="3596"/>
                    <a:pt x="4566" y="3597"/>
                  </a:cubicBezTo>
                  <a:lnTo>
                    <a:pt x="4713" y="3616"/>
                  </a:lnTo>
                  <a:lnTo>
                    <a:pt x="4704" y="3626"/>
                  </a:lnTo>
                  <a:lnTo>
                    <a:pt x="4648" y="3489"/>
                  </a:lnTo>
                  <a:cubicBezTo>
                    <a:pt x="4647" y="3485"/>
                    <a:pt x="4649" y="3480"/>
                    <a:pt x="4653" y="3479"/>
                  </a:cubicBezTo>
                  <a:cubicBezTo>
                    <a:pt x="4657" y="3477"/>
                    <a:pt x="4662" y="3479"/>
                    <a:pt x="4663" y="3483"/>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5" name="Freeform 57"/>
            <p:cNvSpPr>
              <a:spLocks noChangeArrowheads="1"/>
            </p:cNvSpPr>
            <p:nvPr/>
          </p:nvSpPr>
          <p:spPr bwMode="auto">
            <a:xfrm>
              <a:off x="3241" y="1011"/>
              <a:ext cx="1042" cy="484"/>
            </a:xfrm>
            <a:custGeom>
              <a:avLst/>
              <a:gdLst>
                <a:gd name="G0" fmla="+- 6891 0 0"/>
                <a:gd name="G1" fmla="+- 1 0 0"/>
                <a:gd name="G2" fmla="+- 6763 0 0"/>
                <a:gd name="T0" fmla="*/ 149 256 1"/>
                <a:gd name="T1" fmla="*/ 0 256 1"/>
                <a:gd name="G3" fmla="+- 0 T0 T1"/>
                <a:gd name="G4" fmla="cos 54752 G3"/>
                <a:gd name="T2" fmla="*/ 149 256 1"/>
                <a:gd name="T3" fmla="*/ 0 256 1"/>
                <a:gd name="G5" fmla="+- 0 T2 T3"/>
                <a:gd name="G6" fmla="sin 59380 G5"/>
                <a:gd name="G7" fmla="+- G4 G6 0"/>
                <a:gd name="G8" fmla="+- G7 10800 0"/>
                <a:gd name="G9" fmla="+- 1 0 0"/>
                <a:gd name="G10" fmla="+- 1 0 0"/>
                <a:gd name="G11" fmla="+- 1 0 0"/>
                <a:gd name="G12" fmla="+- 1 0 0"/>
                <a:gd name="G13" fmla="+- 1 0 0"/>
                <a:gd name="G14" fmla="+- 1 0 0"/>
                <a:gd name="G15" fmla="+- 1 0 0"/>
                <a:gd name="G16" fmla="+- 1 0 0"/>
                <a:gd name="G17" fmla="*/ 1 16385 2"/>
                <a:gd name="G18" fmla="*/ 1 53935 49664"/>
                <a:gd name="G19" fmla="+- 1 0 0"/>
                <a:gd name="G20" fmla="*/ 1 24411 49664"/>
                <a:gd name="G21" fmla="+- 1 0 0"/>
                <a:gd name="G22" fmla="*/ 1 0 51712"/>
                <a:gd name="G23" fmla="+- 1 0 0"/>
                <a:gd name="G24" fmla="+- 1 0 0"/>
                <a:gd name="G25" fmla="+- 1 0 0"/>
                <a:gd name="G26" fmla="+- 1 0 0"/>
                <a:gd name="G27" fmla="+- 1 0 0"/>
                <a:gd name="T4" fmla="*/ 0 w 4737"/>
                <a:gd name="T5" fmla="*/ 0 h 2202"/>
                <a:gd name="T6" fmla="*/ 0 w 4737"/>
                <a:gd name="T7" fmla="*/ 0 h 2202"/>
                <a:gd name="T8" fmla="*/ 0 w 4737"/>
                <a:gd name="T9" fmla="*/ 0 h 2202"/>
                <a:gd name="T10" fmla="*/ 0 w 4737"/>
                <a:gd name="T11" fmla="*/ 0 h 2202"/>
                <a:gd name="T12" fmla="*/ 0 w 4737"/>
                <a:gd name="T13" fmla="*/ 0 h 2202"/>
                <a:gd name="T14" fmla="*/ 0 w 4737"/>
                <a:gd name="T15" fmla="*/ 0 h 2202"/>
                <a:gd name="T16" fmla="*/ 0 w 4737"/>
                <a:gd name="T17" fmla="*/ 0 h 2202"/>
                <a:gd name="T18" fmla="*/ 0 w 4737"/>
                <a:gd name="T19" fmla="*/ 0 h 2202"/>
                <a:gd name="T20" fmla="*/ 0 w 4737"/>
                <a:gd name="T21" fmla="*/ 0 h 2202"/>
                <a:gd name="T22" fmla="*/ 0 w 4737"/>
                <a:gd name="T23" fmla="*/ 0 h 2202"/>
                <a:gd name="T24" fmla="*/ 0 w 4737"/>
                <a:gd name="T25" fmla="*/ 0 h 2202"/>
                <a:gd name="T26" fmla="*/ 0 w 4737"/>
                <a:gd name="T27" fmla="*/ 0 h 2202"/>
                <a:gd name="T28" fmla="*/ 0 w 4737"/>
                <a:gd name="T29" fmla="*/ 0 h 2202"/>
                <a:gd name="T30" fmla="*/ 0 w 4737"/>
                <a:gd name="T31" fmla="*/ 0 h 2202"/>
                <a:gd name="T32" fmla="*/ 0 w 4737"/>
                <a:gd name="T33" fmla="*/ 0 h 2202"/>
                <a:gd name="T34" fmla="*/ 0 w 4737"/>
                <a:gd name="T35" fmla="*/ 0 h 2202"/>
                <a:gd name="T36" fmla="*/ 4737 w 4737"/>
                <a:gd name="T37" fmla="*/ 2202 h 2202"/>
              </a:gdLst>
              <a:ahLst/>
              <a:cxnLst>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T34" t="T35" r="T36" b="T37"/>
              <a:pathLst>
                <a:path w="4737" h="2202">
                  <a:moveTo>
                    <a:pt x="0" y="2188"/>
                  </a:moveTo>
                  <a:lnTo>
                    <a:pt x="4719" y="16"/>
                  </a:lnTo>
                  <a:lnTo>
                    <a:pt x="4726" y="30"/>
                  </a:lnTo>
                  <a:lnTo>
                    <a:pt x="7" y="2202"/>
                  </a:lnTo>
                  <a:lnTo>
                    <a:pt x="0" y="2188"/>
                  </a:lnTo>
                  <a:close/>
                  <a:moveTo>
                    <a:pt x="4576" y="1"/>
                  </a:moveTo>
                  <a:lnTo>
                    <a:pt x="4737" y="16"/>
                  </a:lnTo>
                  <a:lnTo>
                    <a:pt x="4644" y="149"/>
                  </a:lnTo>
                  <a:cubicBezTo>
                    <a:pt x="4641" y="153"/>
                    <a:pt x="4636" y="154"/>
                    <a:pt x="4633" y="151"/>
                  </a:cubicBezTo>
                  <a:cubicBezTo>
                    <a:pt x="4629" y="149"/>
                    <a:pt x="4628" y="144"/>
                    <a:pt x="4631" y="140"/>
                  </a:cubicBezTo>
                  <a:lnTo>
                    <a:pt x="4716" y="19"/>
                  </a:lnTo>
                  <a:lnTo>
                    <a:pt x="4722" y="31"/>
                  </a:lnTo>
                  <a:lnTo>
                    <a:pt x="4574" y="17"/>
                  </a:lnTo>
                  <a:cubicBezTo>
                    <a:pt x="4570" y="16"/>
                    <a:pt x="4566" y="12"/>
                    <a:pt x="4567" y="8"/>
                  </a:cubicBezTo>
                  <a:cubicBezTo>
                    <a:pt x="4567" y="4"/>
                    <a:pt x="4571" y="0"/>
                    <a:pt x="4576" y="1"/>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6" name="Freeform 58"/>
            <p:cNvSpPr>
              <a:spLocks noChangeArrowheads="1"/>
            </p:cNvSpPr>
            <p:nvPr/>
          </p:nvSpPr>
          <p:spPr bwMode="auto">
            <a:xfrm>
              <a:off x="3240" y="1493"/>
              <a:ext cx="1017" cy="1731"/>
            </a:xfrm>
            <a:custGeom>
              <a:avLst/>
              <a:gdLst>
                <a:gd name="G0" fmla="*/ 1 0 51712"/>
                <a:gd name="G1" fmla="+- 1 0 0"/>
                <a:gd name="G2" fmla="*/ 1 0 51712"/>
                <a:gd name="G3" fmla="*/ 1 64127 25000"/>
                <a:gd name="G4" fmla="+- 1 0 0"/>
                <a:gd name="G5" fmla="+- 1 0 0"/>
                <a:gd name="G6" fmla="+- 1 0 0"/>
                <a:gd name="G7" fmla="*/ 1 64611 51712"/>
                <a:gd name="G8" fmla="*/ 1 48365 11520"/>
                <a:gd name="G9" fmla="*/ G8 1 180"/>
                <a:gd name="G10" fmla="*/ G7 1 G9"/>
                <a:gd name="G11" fmla="+- 1 0 0"/>
                <a:gd name="G12" fmla="+- 1 0 0"/>
                <a:gd name="G13" fmla="*/ 1 49537 54864"/>
                <a:gd name="G14" fmla="*/ 1 48365 11520"/>
                <a:gd name="G15" fmla="*/ G14 1 180"/>
                <a:gd name="G16" fmla="*/ G13 1 G15"/>
                <a:gd name="G17" fmla="*/ 1 60861 34464"/>
                <a:gd name="G18" fmla="*/ 1 16385 2"/>
                <a:gd name="G19" fmla="*/ 1 53935 49664"/>
                <a:gd name="G20" fmla="+- 1 0 0"/>
                <a:gd name="G21" fmla="*/ 1 24411 49664"/>
                <a:gd name="G22" fmla="+- 1 0 0"/>
                <a:gd name="G23" fmla="*/ 1 0 51712"/>
                <a:gd name="G24" fmla="+- 1 0 0"/>
                <a:gd name="G25" fmla="+- 1 0 0"/>
                <a:gd name="G26" fmla="+- 1 0 0"/>
                <a:gd name="G27" fmla="+- 1 0 0"/>
                <a:gd name="G28" fmla="+- 1 0 0"/>
                <a:gd name="T0" fmla="*/ 0 w 4620"/>
                <a:gd name="T1" fmla="*/ 0 h 7866"/>
                <a:gd name="T2" fmla="*/ 0 w 4620"/>
                <a:gd name="T3" fmla="*/ 0 h 7866"/>
                <a:gd name="T4" fmla="*/ 0 w 4620"/>
                <a:gd name="T5" fmla="*/ 0 h 7866"/>
                <a:gd name="T6" fmla="*/ 0 w 4620"/>
                <a:gd name="T7" fmla="*/ 0 h 7866"/>
                <a:gd name="T8" fmla="*/ 0 w 4620"/>
                <a:gd name="T9" fmla="*/ 0 h 7866"/>
                <a:gd name="T10" fmla="*/ 0 w 4620"/>
                <a:gd name="T11" fmla="*/ 0 h 7866"/>
                <a:gd name="T12" fmla="*/ 0 w 4620"/>
                <a:gd name="T13" fmla="*/ 0 h 7866"/>
                <a:gd name="T14" fmla="*/ 0 w 4620"/>
                <a:gd name="T15" fmla="*/ 0 h 7866"/>
                <a:gd name="T16" fmla="*/ 0 w 4620"/>
                <a:gd name="T17" fmla="*/ 0 h 7866"/>
                <a:gd name="T18" fmla="*/ 0 w 4620"/>
                <a:gd name="T19" fmla="*/ 0 h 7866"/>
                <a:gd name="T20" fmla="*/ 0 w 4620"/>
                <a:gd name="T21" fmla="*/ 0 h 7866"/>
                <a:gd name="T22" fmla="*/ 0 w 4620"/>
                <a:gd name="T23" fmla="*/ 0 h 7866"/>
                <a:gd name="T24" fmla="*/ 0 w 4620"/>
                <a:gd name="T25" fmla="*/ 0 h 7866"/>
                <a:gd name="T26" fmla="*/ 0 w 4620"/>
                <a:gd name="T27" fmla="*/ 0 h 7866"/>
                <a:gd name="T28" fmla="*/ 0 w 4620"/>
                <a:gd name="T29" fmla="*/ 0 h 7866"/>
                <a:gd name="T30" fmla="*/ 0 w 4620"/>
                <a:gd name="T31" fmla="*/ 0 h 7866"/>
                <a:gd name="T32" fmla="*/ 4620 w 4620"/>
                <a:gd name="T33" fmla="*/ 7866 h 7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20" h="7866">
                  <a:moveTo>
                    <a:pt x="13" y="0"/>
                  </a:moveTo>
                  <a:lnTo>
                    <a:pt x="4619" y="7848"/>
                  </a:lnTo>
                  <a:lnTo>
                    <a:pt x="4605" y="7857"/>
                  </a:lnTo>
                  <a:lnTo>
                    <a:pt x="0" y="9"/>
                  </a:lnTo>
                  <a:lnTo>
                    <a:pt x="13" y="0"/>
                  </a:lnTo>
                  <a:close/>
                  <a:moveTo>
                    <a:pt x="4619" y="7704"/>
                  </a:moveTo>
                  <a:lnTo>
                    <a:pt x="4620" y="7866"/>
                  </a:lnTo>
                  <a:lnTo>
                    <a:pt x="4479" y="7786"/>
                  </a:lnTo>
                  <a:cubicBezTo>
                    <a:pt x="4475" y="7784"/>
                    <a:pt x="4473" y="7779"/>
                    <a:pt x="4475" y="7776"/>
                  </a:cubicBezTo>
                  <a:cubicBezTo>
                    <a:pt x="4478" y="7772"/>
                    <a:pt x="4483" y="7770"/>
                    <a:pt x="4486" y="7772"/>
                  </a:cubicBezTo>
                  <a:lnTo>
                    <a:pt x="4616" y="7845"/>
                  </a:lnTo>
                  <a:lnTo>
                    <a:pt x="4604" y="7852"/>
                  </a:lnTo>
                  <a:lnTo>
                    <a:pt x="4603" y="7704"/>
                  </a:lnTo>
                  <a:cubicBezTo>
                    <a:pt x="4603" y="7699"/>
                    <a:pt x="4607" y="7696"/>
                    <a:pt x="4611" y="7696"/>
                  </a:cubicBezTo>
                  <a:cubicBezTo>
                    <a:pt x="4616" y="7696"/>
                    <a:pt x="4619" y="7699"/>
                    <a:pt x="4619" y="7704"/>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47" name="Rectangle 59"/>
            <p:cNvSpPr>
              <a:spLocks noChangeArrowheads="1"/>
            </p:cNvSpPr>
            <p:nvPr/>
          </p:nvSpPr>
          <p:spPr bwMode="auto">
            <a:xfrm>
              <a:off x="4365" y="810"/>
              <a:ext cx="354"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 Εργασίας</a:t>
              </a:r>
            </a:p>
          </p:txBody>
        </p:sp>
        <p:sp>
          <p:nvSpPr>
            <p:cNvPr id="12348" name="Rectangle 60"/>
            <p:cNvSpPr>
              <a:spLocks noChangeArrowheads="1"/>
            </p:cNvSpPr>
            <p:nvPr/>
          </p:nvSpPr>
          <p:spPr bwMode="auto">
            <a:xfrm>
              <a:off x="4320" y="1059"/>
              <a:ext cx="539" cy="76"/>
            </a:xfrm>
            <a:prstGeom prst="rect">
              <a:avLst/>
            </a:prstGeom>
            <a:noFill/>
            <a:ln w="9525" cap="flat">
              <a:noFill/>
              <a:round/>
              <a:headEnd/>
              <a:tailEnd/>
            </a:ln>
            <a:effectLst/>
          </p:spPr>
          <p:txBody>
            <a:bodyPr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 Οικονομικών</a:t>
              </a:r>
            </a:p>
          </p:txBody>
        </p:sp>
        <p:sp>
          <p:nvSpPr>
            <p:cNvPr id="12349" name="Rectangle 61"/>
            <p:cNvSpPr>
              <a:spLocks noChangeArrowheads="1"/>
            </p:cNvSpPr>
            <p:nvPr/>
          </p:nvSpPr>
          <p:spPr bwMode="auto">
            <a:xfrm>
              <a:off x="4365" y="1194"/>
              <a:ext cx="375" cy="76"/>
            </a:xfrm>
            <a:prstGeom prst="rect">
              <a:avLst/>
            </a:prstGeom>
            <a:noFill/>
            <a:ln w="9525" cap="flat">
              <a:noFill/>
              <a:round/>
              <a:headEnd/>
              <a:tailEnd/>
            </a:ln>
            <a:effectLst/>
          </p:spPr>
          <p:txBody>
            <a:bodyPr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 Παιδείας</a:t>
              </a:r>
            </a:p>
          </p:txBody>
        </p:sp>
        <p:sp>
          <p:nvSpPr>
            <p:cNvPr id="12350" name="Rectangle 62"/>
            <p:cNvSpPr>
              <a:spLocks noChangeArrowheads="1"/>
            </p:cNvSpPr>
            <p:nvPr/>
          </p:nvSpPr>
          <p:spPr bwMode="auto">
            <a:xfrm>
              <a:off x="4390" y="1419"/>
              <a:ext cx="146"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ΕΦΕΤ</a:t>
              </a:r>
            </a:p>
          </p:txBody>
        </p:sp>
        <p:sp>
          <p:nvSpPr>
            <p:cNvPr id="12351" name="Rectangle 63"/>
            <p:cNvSpPr>
              <a:spLocks noChangeArrowheads="1"/>
            </p:cNvSpPr>
            <p:nvPr/>
          </p:nvSpPr>
          <p:spPr bwMode="auto">
            <a:xfrm>
              <a:off x="4352" y="1635"/>
              <a:ext cx="142"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ΕΚΚΑ</a:t>
              </a:r>
            </a:p>
          </p:txBody>
        </p:sp>
        <p:sp>
          <p:nvSpPr>
            <p:cNvPr id="12352" name="Rectangle 64"/>
            <p:cNvSpPr>
              <a:spLocks noChangeArrowheads="1"/>
            </p:cNvSpPr>
            <p:nvPr/>
          </p:nvSpPr>
          <p:spPr bwMode="auto">
            <a:xfrm>
              <a:off x="4356" y="1768"/>
              <a:ext cx="228"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ΕΣΑΜΕΑ</a:t>
              </a:r>
            </a:p>
          </p:txBody>
        </p:sp>
        <p:sp>
          <p:nvSpPr>
            <p:cNvPr id="12353" name="Rectangle 65"/>
            <p:cNvSpPr>
              <a:spLocks noChangeArrowheads="1"/>
            </p:cNvSpPr>
            <p:nvPr/>
          </p:nvSpPr>
          <p:spPr bwMode="auto">
            <a:xfrm>
              <a:off x="4352" y="1928"/>
              <a:ext cx="134"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ΕνΠΕ</a:t>
              </a:r>
            </a:p>
          </p:txBody>
        </p:sp>
        <p:sp>
          <p:nvSpPr>
            <p:cNvPr id="12354" name="Rectangle 66"/>
            <p:cNvSpPr>
              <a:spLocks noChangeArrowheads="1"/>
            </p:cNvSpPr>
            <p:nvPr/>
          </p:nvSpPr>
          <p:spPr bwMode="auto">
            <a:xfrm>
              <a:off x="4352" y="2089"/>
              <a:ext cx="136"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ΚΕΔΕ</a:t>
              </a:r>
            </a:p>
          </p:txBody>
        </p:sp>
        <p:sp>
          <p:nvSpPr>
            <p:cNvPr id="12355" name="Rectangle 67"/>
            <p:cNvSpPr>
              <a:spLocks noChangeArrowheads="1"/>
            </p:cNvSpPr>
            <p:nvPr/>
          </p:nvSpPr>
          <p:spPr bwMode="auto">
            <a:xfrm>
              <a:off x="4357" y="2249"/>
              <a:ext cx="250"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Εκκλησία</a:t>
              </a:r>
            </a:p>
          </p:txBody>
        </p:sp>
        <p:sp>
          <p:nvSpPr>
            <p:cNvPr id="12356" name="Rectangle 68"/>
            <p:cNvSpPr>
              <a:spLocks noChangeArrowheads="1"/>
            </p:cNvSpPr>
            <p:nvPr/>
          </p:nvSpPr>
          <p:spPr bwMode="auto">
            <a:xfrm>
              <a:off x="4365" y="924"/>
              <a:ext cx="166" cy="76"/>
            </a:xfrm>
            <a:prstGeom prst="rect">
              <a:avLst/>
            </a:prstGeom>
            <a:noFill/>
            <a:ln w="9525" cap="flat">
              <a:noFill/>
              <a:round/>
              <a:headEnd/>
              <a:tailEnd/>
            </a:ln>
            <a:effectLst/>
          </p:spPr>
          <p:txBody>
            <a:bodyPr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ΥπΑΑ</a:t>
              </a:r>
            </a:p>
          </p:txBody>
        </p:sp>
        <p:sp>
          <p:nvSpPr>
            <p:cNvPr id="12357" name="Rectangle 69"/>
            <p:cNvSpPr>
              <a:spLocks noChangeArrowheads="1"/>
            </p:cNvSpPr>
            <p:nvPr/>
          </p:nvSpPr>
          <p:spPr bwMode="auto">
            <a:xfrm>
              <a:off x="4511" y="969"/>
              <a:ext cx="31"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T</a:t>
              </a:r>
            </a:p>
          </p:txBody>
        </p:sp>
        <p:pic>
          <p:nvPicPr>
            <p:cNvPr id="12358" name="Picture 70"/>
            <p:cNvPicPr>
              <a:picLocks noChangeAspect="1" noChangeArrowheads="1"/>
            </p:cNvPicPr>
            <p:nvPr/>
          </p:nvPicPr>
          <p:blipFill>
            <a:blip r:embed="rId18" cstate="print"/>
            <a:srcRect/>
            <a:stretch>
              <a:fillRect/>
            </a:stretch>
          </p:blipFill>
          <p:spPr bwMode="auto">
            <a:xfrm>
              <a:off x="1853" y="2783"/>
              <a:ext cx="169" cy="292"/>
            </a:xfrm>
            <a:prstGeom prst="rect">
              <a:avLst/>
            </a:prstGeom>
            <a:noFill/>
            <a:ln w="9525" cap="flat">
              <a:noFill/>
              <a:round/>
              <a:headEnd/>
              <a:tailEnd/>
            </a:ln>
            <a:effectLst/>
          </p:spPr>
        </p:pic>
        <p:pic>
          <p:nvPicPr>
            <p:cNvPr id="12359" name="Picture 71"/>
            <p:cNvPicPr>
              <a:picLocks noChangeAspect="1" noChangeArrowheads="1"/>
            </p:cNvPicPr>
            <p:nvPr/>
          </p:nvPicPr>
          <p:blipFill>
            <a:blip r:embed="rId19" cstate="print"/>
            <a:srcRect/>
            <a:stretch>
              <a:fillRect/>
            </a:stretch>
          </p:blipFill>
          <p:spPr bwMode="auto">
            <a:xfrm>
              <a:off x="1853" y="2783"/>
              <a:ext cx="169" cy="292"/>
            </a:xfrm>
            <a:prstGeom prst="rect">
              <a:avLst/>
            </a:prstGeom>
            <a:noFill/>
            <a:ln w="9525" cap="flat">
              <a:noFill/>
              <a:round/>
              <a:headEnd/>
              <a:tailEnd/>
            </a:ln>
            <a:effectLst/>
          </p:spPr>
        </p:pic>
        <p:sp>
          <p:nvSpPr>
            <p:cNvPr id="12360" name="Freeform 72"/>
            <p:cNvSpPr>
              <a:spLocks noChangeArrowheads="1"/>
            </p:cNvSpPr>
            <p:nvPr/>
          </p:nvSpPr>
          <p:spPr bwMode="auto">
            <a:xfrm>
              <a:off x="1904" y="2796"/>
              <a:ext cx="64" cy="186"/>
            </a:xfrm>
            <a:custGeom>
              <a:avLst/>
              <a:gdLst>
                <a:gd name="G0" fmla="+- 1 0 0"/>
                <a:gd name="G1" fmla="+- 1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25 0 0"/>
                <a:gd name="G20" fmla="+- 1 0 0"/>
                <a:gd name="G21" fmla="+- 1 0 0"/>
                <a:gd name="G22" fmla="+- 1 0 0"/>
                <a:gd name="G23" fmla="+- 1 0 0"/>
                <a:gd name="G24" fmla="+- 557 0 0"/>
                <a:gd name="G25" fmla="+- 1 0 0"/>
                <a:gd name="G26" fmla="+- 1 0 0"/>
                <a:gd name="G27" fmla="*/ 1 16385 2"/>
                <a:gd name="G28" fmla="*/ 1 53935 49664"/>
                <a:gd name="G29" fmla="+- 1 0 0"/>
                <a:gd name="G30" fmla="+- 1 0 0"/>
                <a:gd name="G31" fmla="*/ 1 53935 49664"/>
                <a:gd name="G32" fmla="+- 1 0 0"/>
                <a:gd name="G33" fmla="+- 1 0 0"/>
                <a:gd name="G34" fmla="*/ 1 53935 49664"/>
                <a:gd name="G35" fmla="+- 1 0 0"/>
                <a:gd name="G36" fmla="+- 1 0 0"/>
                <a:gd name="G37" fmla="*/ 1 53935 49664"/>
                <a:gd name="G38" fmla="+- 1 0 0"/>
                <a:gd name="G39" fmla="*/ 1 24411 49664"/>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T0" fmla="*/ 0 w 297"/>
                <a:gd name="T1" fmla="*/ 0 h 849"/>
                <a:gd name="T2" fmla="*/ 0 w 297"/>
                <a:gd name="T3" fmla="*/ 0 h 849"/>
                <a:gd name="T4" fmla="*/ 0 w 297"/>
                <a:gd name="T5" fmla="*/ 0 h 849"/>
                <a:gd name="T6" fmla="*/ 0 w 297"/>
                <a:gd name="T7" fmla="*/ 0 h 849"/>
                <a:gd name="T8" fmla="*/ 0 w 297"/>
                <a:gd name="T9" fmla="*/ 0 h 849"/>
                <a:gd name="T10" fmla="*/ 0 w 297"/>
                <a:gd name="T11" fmla="*/ 0 h 849"/>
                <a:gd name="T12" fmla="*/ 0 w 297"/>
                <a:gd name="T13" fmla="*/ 0 h 849"/>
                <a:gd name="T14" fmla="*/ 0 w 297"/>
                <a:gd name="T15" fmla="*/ 0 h 849"/>
                <a:gd name="T16" fmla="*/ 0 w 297"/>
                <a:gd name="T17" fmla="*/ 0 h 849"/>
                <a:gd name="T18" fmla="*/ 0 w 297"/>
                <a:gd name="T19" fmla="*/ 0 h 849"/>
                <a:gd name="T20" fmla="*/ 0 w 297"/>
                <a:gd name="T21" fmla="*/ 0 h 849"/>
                <a:gd name="T22" fmla="*/ 0 w 297"/>
                <a:gd name="T23" fmla="*/ 0 h 849"/>
                <a:gd name="T24" fmla="*/ 0 w 297"/>
                <a:gd name="T25" fmla="*/ 0 h 849"/>
                <a:gd name="T26" fmla="*/ 0 w 297"/>
                <a:gd name="T27" fmla="*/ 0 h 849"/>
                <a:gd name="T28" fmla="*/ 0 w 297"/>
                <a:gd name="T29" fmla="*/ 0 h 849"/>
                <a:gd name="T30" fmla="*/ 0 w 297"/>
                <a:gd name="T31" fmla="*/ 0 h 849"/>
                <a:gd name="T32" fmla="*/ 0 w 297"/>
                <a:gd name="T33" fmla="*/ 0 h 849"/>
                <a:gd name="T34" fmla="*/ 0 w 297"/>
                <a:gd name="T35" fmla="*/ 0 h 849"/>
                <a:gd name="T36" fmla="*/ 0 w 297"/>
                <a:gd name="T37" fmla="*/ 0 h 849"/>
                <a:gd name="T38" fmla="*/ 0 w 297"/>
                <a:gd name="T39" fmla="*/ 0 h 849"/>
                <a:gd name="T40" fmla="*/ 0 w 297"/>
                <a:gd name="T41" fmla="*/ 0 h 849"/>
                <a:gd name="T42" fmla="*/ 0 w 297"/>
                <a:gd name="T43" fmla="*/ 0 h 849"/>
                <a:gd name="T44" fmla="*/ 0 w 297"/>
                <a:gd name="T45" fmla="*/ 0 h 849"/>
                <a:gd name="T46" fmla="*/ 0 w 297"/>
                <a:gd name="T47" fmla="*/ 0 h 849"/>
                <a:gd name="T48" fmla="*/ 0 w 297"/>
                <a:gd name="T49" fmla="*/ 0 h 849"/>
                <a:gd name="T50" fmla="*/ 0 w 297"/>
                <a:gd name="T51" fmla="*/ 0 h 849"/>
                <a:gd name="T52" fmla="*/ 0 w 297"/>
                <a:gd name="T53" fmla="*/ 0 h 849"/>
                <a:gd name="T54" fmla="*/ 0 w 297"/>
                <a:gd name="T55" fmla="*/ 0 h 849"/>
                <a:gd name="T56" fmla="*/ 0 w 297"/>
                <a:gd name="T57" fmla="*/ 0 h 849"/>
                <a:gd name="T58" fmla="*/ 0 w 297"/>
                <a:gd name="T59" fmla="*/ 0 h 849"/>
                <a:gd name="T60" fmla="*/ 0 w 297"/>
                <a:gd name="T61" fmla="*/ 0 h 849"/>
                <a:gd name="T62" fmla="*/ 0 w 297"/>
                <a:gd name="T63" fmla="*/ 0 h 849"/>
                <a:gd name="T64" fmla="*/ 0 w 297"/>
                <a:gd name="T65" fmla="*/ 0 h 849"/>
                <a:gd name="T66" fmla="*/ 0 w 297"/>
                <a:gd name="T67" fmla="*/ 0 h 849"/>
                <a:gd name="T68" fmla="*/ 0 w 297"/>
                <a:gd name="T69" fmla="*/ 0 h 849"/>
                <a:gd name="T70" fmla="*/ 0 w 297"/>
                <a:gd name="T71" fmla="*/ 0 h 849"/>
                <a:gd name="T72" fmla="*/ 0 w 297"/>
                <a:gd name="T73" fmla="*/ 0 h 849"/>
                <a:gd name="T74" fmla="*/ 0 w 297"/>
                <a:gd name="T75" fmla="*/ 0 h 849"/>
                <a:gd name="T76" fmla="*/ 0 w 297"/>
                <a:gd name="T77" fmla="*/ 0 h 849"/>
                <a:gd name="T78" fmla="*/ 0 w 297"/>
                <a:gd name="T79" fmla="*/ 0 h 849"/>
                <a:gd name="T80" fmla="*/ 0 w 297"/>
                <a:gd name="T81" fmla="*/ 0 h 849"/>
                <a:gd name="T82" fmla="*/ 0 w 297"/>
                <a:gd name="T83" fmla="*/ 0 h 849"/>
                <a:gd name="T84" fmla="*/ 0 w 297"/>
                <a:gd name="T85" fmla="*/ 0 h 849"/>
                <a:gd name="T86" fmla="*/ 0 w 297"/>
                <a:gd name="T87" fmla="*/ 0 h 849"/>
                <a:gd name="T88" fmla="*/ 0 w 297"/>
                <a:gd name="T89" fmla="*/ 0 h 849"/>
                <a:gd name="T90" fmla="*/ 0 w 297"/>
                <a:gd name="T91" fmla="*/ 0 h 849"/>
                <a:gd name="T92" fmla="*/ 297 w 297"/>
                <a:gd name="T93" fmla="*/ 849 h 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T90" t="T91" r="T92" b="T93"/>
              <a:pathLst>
                <a:path w="297" h="849">
                  <a:moveTo>
                    <a:pt x="180" y="0"/>
                  </a:moveTo>
                  <a:lnTo>
                    <a:pt x="180" y="64"/>
                  </a:lnTo>
                  <a:lnTo>
                    <a:pt x="116" y="64"/>
                  </a:lnTo>
                  <a:lnTo>
                    <a:pt x="116" y="0"/>
                  </a:lnTo>
                  <a:lnTo>
                    <a:pt x="180" y="0"/>
                  </a:lnTo>
                  <a:close/>
                  <a:moveTo>
                    <a:pt x="180" y="128"/>
                  </a:moveTo>
                  <a:lnTo>
                    <a:pt x="180" y="192"/>
                  </a:lnTo>
                  <a:lnTo>
                    <a:pt x="116" y="192"/>
                  </a:lnTo>
                  <a:lnTo>
                    <a:pt x="116" y="128"/>
                  </a:lnTo>
                  <a:lnTo>
                    <a:pt x="180" y="128"/>
                  </a:lnTo>
                  <a:close/>
                  <a:moveTo>
                    <a:pt x="180" y="256"/>
                  </a:moveTo>
                  <a:lnTo>
                    <a:pt x="180" y="320"/>
                  </a:lnTo>
                  <a:lnTo>
                    <a:pt x="116" y="320"/>
                  </a:lnTo>
                  <a:lnTo>
                    <a:pt x="116" y="256"/>
                  </a:lnTo>
                  <a:lnTo>
                    <a:pt x="180" y="256"/>
                  </a:lnTo>
                  <a:close/>
                  <a:moveTo>
                    <a:pt x="180" y="384"/>
                  </a:moveTo>
                  <a:lnTo>
                    <a:pt x="180" y="448"/>
                  </a:lnTo>
                  <a:lnTo>
                    <a:pt x="116" y="448"/>
                  </a:lnTo>
                  <a:lnTo>
                    <a:pt x="116" y="384"/>
                  </a:lnTo>
                  <a:lnTo>
                    <a:pt x="180" y="384"/>
                  </a:lnTo>
                  <a:close/>
                  <a:moveTo>
                    <a:pt x="180" y="512"/>
                  </a:moveTo>
                  <a:lnTo>
                    <a:pt x="180" y="576"/>
                  </a:lnTo>
                  <a:lnTo>
                    <a:pt x="116" y="576"/>
                  </a:lnTo>
                  <a:lnTo>
                    <a:pt x="116" y="512"/>
                  </a:lnTo>
                  <a:lnTo>
                    <a:pt x="180" y="512"/>
                  </a:lnTo>
                  <a:close/>
                  <a:moveTo>
                    <a:pt x="180" y="640"/>
                  </a:moveTo>
                  <a:lnTo>
                    <a:pt x="180" y="704"/>
                  </a:lnTo>
                  <a:lnTo>
                    <a:pt x="116" y="704"/>
                  </a:lnTo>
                  <a:lnTo>
                    <a:pt x="116" y="640"/>
                  </a:lnTo>
                  <a:lnTo>
                    <a:pt x="180" y="640"/>
                  </a:lnTo>
                  <a:close/>
                  <a:moveTo>
                    <a:pt x="180" y="768"/>
                  </a:moveTo>
                  <a:lnTo>
                    <a:pt x="180" y="785"/>
                  </a:lnTo>
                  <a:lnTo>
                    <a:pt x="116" y="785"/>
                  </a:lnTo>
                  <a:lnTo>
                    <a:pt x="116" y="768"/>
                  </a:lnTo>
                  <a:lnTo>
                    <a:pt x="180" y="768"/>
                  </a:lnTo>
                  <a:close/>
                  <a:moveTo>
                    <a:pt x="288" y="609"/>
                  </a:moveTo>
                  <a:lnTo>
                    <a:pt x="148" y="849"/>
                  </a:lnTo>
                  <a:lnTo>
                    <a:pt x="9" y="609"/>
                  </a:lnTo>
                  <a:cubicBezTo>
                    <a:pt x="0" y="594"/>
                    <a:pt x="5" y="574"/>
                    <a:pt x="20" y="565"/>
                  </a:cubicBezTo>
                  <a:cubicBezTo>
                    <a:pt x="36" y="557"/>
                    <a:pt x="55" y="562"/>
                    <a:pt x="64" y="577"/>
                  </a:cubicBezTo>
                  <a:lnTo>
                    <a:pt x="176" y="769"/>
                  </a:lnTo>
                  <a:lnTo>
                    <a:pt x="121" y="769"/>
                  </a:lnTo>
                  <a:lnTo>
                    <a:pt x="233" y="577"/>
                  </a:lnTo>
                  <a:cubicBezTo>
                    <a:pt x="242" y="562"/>
                    <a:pt x="261" y="557"/>
                    <a:pt x="277" y="565"/>
                  </a:cubicBezTo>
                  <a:cubicBezTo>
                    <a:pt x="292" y="574"/>
                    <a:pt x="297" y="594"/>
                    <a:pt x="288" y="609"/>
                  </a:cubicBezTo>
                  <a:close/>
                </a:path>
              </a:pathLst>
            </a:custGeom>
            <a:solidFill>
              <a:srgbClr val="92D050"/>
            </a:solidFill>
            <a:ln w="9525" cap="sq">
              <a:solidFill>
                <a:srgbClr val="92D050"/>
              </a:solidFill>
              <a:round/>
              <a:headEnd/>
              <a:tailEnd/>
            </a:ln>
            <a:effectLst/>
          </p:spPr>
          <p:txBody>
            <a:bodyPr wrap="none" anchor="ctr"/>
            <a:lstStyle/>
            <a:p>
              <a:endParaRPr lang="el-GR"/>
            </a:p>
          </p:txBody>
        </p:sp>
        <p:sp>
          <p:nvSpPr>
            <p:cNvPr id="12361" name="Freeform 73"/>
            <p:cNvSpPr>
              <a:spLocks noChangeArrowheads="1"/>
            </p:cNvSpPr>
            <p:nvPr/>
          </p:nvSpPr>
          <p:spPr bwMode="auto">
            <a:xfrm>
              <a:off x="870" y="3597"/>
              <a:ext cx="292" cy="239"/>
            </a:xfrm>
            <a:custGeom>
              <a:avLst/>
              <a:gdLst>
                <a:gd name="G0" fmla="+- 300 0 0"/>
                <a:gd name="G1" fmla="+- 1 0 0"/>
                <a:gd name="G2" fmla="+- 1 0 0"/>
                <a:gd name="G3" fmla="+- 1 0 0"/>
                <a:gd name="G4" fmla="+- 1 0 0"/>
                <a:gd name="G5" fmla="+- 1 0 0"/>
                <a:gd name="G6" fmla="+- 1 0 0"/>
                <a:gd name="G7" fmla="*/ 1 2323 16960"/>
                <a:gd name="G8" fmla="+- 1 0 0"/>
                <a:gd name="G9" fmla="+- 1 0 0"/>
                <a:gd name="G10" fmla="+- 301 0 0"/>
                <a:gd name="G11" fmla="*/ 1 0 51712"/>
                <a:gd name="G12" fmla="+- 543 0 0"/>
                <a:gd name="G13" fmla="*/ 1 24577 2"/>
                <a:gd name="G14" fmla="+- 1 0 0"/>
                <a:gd name="G15" fmla="+- 1 0 0"/>
                <a:gd name="G16" fmla="*/ 1 0 51712"/>
                <a:gd name="G17" fmla="+- 1 0 0"/>
                <a:gd name="G18" fmla="+- 1 0 0"/>
                <a:gd name="G19" fmla="+- 1 0 0"/>
                <a:gd name="G20" fmla="+- 1 0 0"/>
                <a:gd name="G21" fmla="+- 1 0 0"/>
                <a:gd name="G22" fmla="+- 1 0 0"/>
                <a:gd name="G23" fmla="+- 1 0 0"/>
                <a:gd name="G24" fmla="+- 1 0 0"/>
                <a:gd name="T0" fmla="*/ 0 w 1328"/>
                <a:gd name="T1" fmla="*/ 0 h 1088"/>
                <a:gd name="T2" fmla="*/ 0 w 1328"/>
                <a:gd name="T3" fmla="*/ 0 h 1088"/>
                <a:gd name="T4" fmla="*/ 0 w 1328"/>
                <a:gd name="T5" fmla="*/ 0 h 1088"/>
                <a:gd name="T6" fmla="*/ 0 w 1328"/>
                <a:gd name="T7" fmla="*/ 0 h 1088"/>
                <a:gd name="T8" fmla="*/ 0 w 1328"/>
                <a:gd name="T9" fmla="*/ 0 h 1088"/>
                <a:gd name="T10" fmla="*/ 0 w 1328"/>
                <a:gd name="T11" fmla="*/ 0 h 1088"/>
                <a:gd name="T12" fmla="*/ 0 w 1328"/>
                <a:gd name="T13" fmla="*/ 0 h 1088"/>
                <a:gd name="T14" fmla="*/ 0 w 1328"/>
                <a:gd name="T15" fmla="*/ 0 h 1088"/>
                <a:gd name="T16" fmla="*/ 0 w 1328"/>
                <a:gd name="T17" fmla="*/ 0 h 1088"/>
                <a:gd name="T18" fmla="*/ 0 w 1328"/>
                <a:gd name="T19" fmla="*/ 0 h 1088"/>
                <a:gd name="T20" fmla="*/ 0 w 1328"/>
                <a:gd name="T21" fmla="*/ 0 h 1088"/>
                <a:gd name="T22" fmla="*/ 0 w 1328"/>
                <a:gd name="T23" fmla="*/ 0 h 1088"/>
                <a:gd name="T24" fmla="*/ 0 w 1328"/>
                <a:gd name="T25" fmla="*/ 0 h 1088"/>
                <a:gd name="T26" fmla="*/ 1328 w 1328"/>
                <a:gd name="T27" fmla="*/ 1088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1328" h="1088">
                  <a:moveTo>
                    <a:pt x="0" y="544"/>
                  </a:moveTo>
                  <a:cubicBezTo>
                    <a:pt x="0" y="244"/>
                    <a:pt x="298" y="0"/>
                    <a:pt x="664" y="0"/>
                  </a:cubicBezTo>
                  <a:cubicBezTo>
                    <a:pt x="664" y="0"/>
                    <a:pt x="664" y="0"/>
                    <a:pt x="664" y="0"/>
                  </a:cubicBezTo>
                  <a:cubicBezTo>
                    <a:pt x="1031" y="0"/>
                    <a:pt x="1328" y="244"/>
                    <a:pt x="1328" y="544"/>
                  </a:cubicBezTo>
                  <a:cubicBezTo>
                    <a:pt x="1328" y="544"/>
                    <a:pt x="1328" y="544"/>
                    <a:pt x="1328" y="544"/>
                  </a:cubicBezTo>
                  <a:cubicBezTo>
                    <a:pt x="1328" y="845"/>
                    <a:pt x="1031" y="1088"/>
                    <a:pt x="664" y="1088"/>
                  </a:cubicBezTo>
                  <a:cubicBezTo>
                    <a:pt x="664" y="1088"/>
                    <a:pt x="664" y="1088"/>
                    <a:pt x="664" y="1088"/>
                  </a:cubicBezTo>
                  <a:cubicBezTo>
                    <a:pt x="298" y="1088"/>
                    <a:pt x="0" y="845"/>
                    <a:pt x="0" y="544"/>
                  </a:cubicBezTo>
                  <a:cubicBezTo>
                    <a:pt x="0" y="544"/>
                    <a:pt x="0" y="544"/>
                    <a:pt x="0" y="544"/>
                  </a:cubicBezTo>
                  <a:close/>
                </a:path>
              </a:pathLst>
            </a:custGeom>
            <a:solidFill>
              <a:srgbClr val="FFFFFF"/>
            </a:solidFill>
            <a:ln w="9525" cap="sq">
              <a:solidFill>
                <a:srgbClr val="000000"/>
              </a:solidFill>
              <a:round/>
              <a:headEnd/>
              <a:tailEnd/>
            </a:ln>
            <a:effectLst/>
          </p:spPr>
          <p:txBody>
            <a:bodyPr wrap="none" anchor="ctr"/>
            <a:lstStyle/>
            <a:p>
              <a:endParaRPr lang="el-GR"/>
            </a:p>
          </p:txBody>
        </p:sp>
        <p:sp>
          <p:nvSpPr>
            <p:cNvPr id="12362" name="Freeform 74"/>
            <p:cNvSpPr>
              <a:spLocks noChangeArrowheads="1"/>
            </p:cNvSpPr>
            <p:nvPr/>
          </p:nvSpPr>
          <p:spPr bwMode="auto">
            <a:xfrm>
              <a:off x="865" y="3592"/>
              <a:ext cx="302" cy="249"/>
            </a:xfrm>
            <a:custGeom>
              <a:avLst/>
              <a:gdLst>
                <a:gd name="G0" fmla="+- 62 0 0"/>
                <a:gd name="G1" fmla="+- 510 0 0"/>
                <a:gd name="G2" fmla="+- 508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G53" fmla="+- 1 0 0"/>
                <a:gd name="G54" fmla="+- 1 0 0"/>
                <a:gd name="G55" fmla="+- 1 0 0"/>
                <a:gd name="G56" fmla="+- 1 0 0"/>
                <a:gd name="G57" fmla="+- 1 0 0"/>
                <a:gd name="G58" fmla="+- 1 0 0"/>
                <a:gd name="G59" fmla="+- 1 0 0"/>
                <a:gd name="G60" fmla="+- 629 0 0"/>
                <a:gd name="G61" fmla="+- 627 0 0"/>
                <a:gd name="G62" fmla="+- 65533 0 0"/>
                <a:gd name="G63" fmla="+- 1 0 0"/>
                <a:gd name="G64" fmla="+- 1 0 0"/>
                <a:gd name="G65" fmla="+- 1 0 0"/>
                <a:gd name="G66" fmla="+- 1 0 0"/>
                <a:gd name="G67" fmla="+- 1 0 0"/>
                <a:gd name="G68" fmla="+- 1 0 0"/>
                <a:gd name="G69" fmla="+- 1 0 0"/>
                <a:gd name="G70" fmla="+- 1 0 0"/>
                <a:gd name="G71" fmla="+- 1 0 0"/>
                <a:gd name="G72" fmla="+- 1 0 0"/>
                <a:gd name="G73" fmla="+- 1 0 0"/>
                <a:gd name="G74" fmla="+- 1 0 0"/>
                <a:gd name="G75" fmla="+- 1 0 0"/>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0 0"/>
                <a:gd name="G97" fmla="+- 1 0 0"/>
                <a:gd name="G98" fmla="+- 8193 0 0"/>
                <a:gd name="G99" fmla="+- 1 0 0"/>
                <a:gd name="G100" fmla="+- 1 0 0"/>
                <a:gd name="G101" fmla="+- 1 0 0"/>
                <a:gd name="G102" fmla="+- 1 0 0"/>
                <a:gd name="G103" fmla="+- 1 0 0"/>
                <a:gd name="G104" fmla="+- 1 0 0"/>
                <a:gd name="G105" fmla="+- 8193 0 0"/>
                <a:gd name="G106" fmla="+- 1 0 0"/>
                <a:gd name="G107" fmla="+- 8193 0 0"/>
                <a:gd name="G108" fmla="+- 1 0 0"/>
                <a:gd name="G109" fmla="+- 1 0 0"/>
                <a:gd name="G110" fmla="+- 1 0 0"/>
                <a:gd name="G111" fmla="+- 1 0 0"/>
                <a:gd name="G112" fmla="+- 1 0 0"/>
                <a:gd name="G113" fmla="+- 1 0 0"/>
                <a:gd name="G114" fmla="+- 8193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29003 51712"/>
                <a:gd name="G133" fmla="+- 1 0 0"/>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65490 0 0"/>
                <a:gd name="G180" fmla="+- 1 0 0"/>
                <a:gd name="G181" fmla="+- 1 0 0"/>
                <a:gd name="G182" fmla="+- 1 0 0"/>
                <a:gd name="G183" fmla="+- 1 0 0"/>
                <a:gd name="G184" fmla="+- 1 0 0"/>
                <a:gd name="G185" fmla="+- 1 0 0"/>
                <a:gd name="G186" fmla="+- 1 0 0"/>
                <a:gd name="G187" fmla="+- 1 0 0"/>
                <a:gd name="G188" fmla="+- 1 0 0"/>
                <a:gd name="G189" fmla="+- 1 0 0"/>
                <a:gd name="G190" fmla="+- 1 0 0"/>
                <a:gd name="G191" fmla="+- 1 0 0"/>
                <a:gd name="G192" fmla="+- 1 0 0"/>
                <a:gd name="G193" fmla="+- 1 0 0"/>
                <a:gd name="T0" fmla="*/ 0 w 1375"/>
                <a:gd name="T1" fmla="*/ 0 h 1136"/>
                <a:gd name="T2" fmla="*/ 0 w 1375"/>
                <a:gd name="T3" fmla="*/ 0 h 1136"/>
                <a:gd name="T4" fmla="*/ 0 w 1375"/>
                <a:gd name="T5" fmla="*/ 0 h 1136"/>
                <a:gd name="T6" fmla="*/ 0 w 1375"/>
                <a:gd name="T7" fmla="*/ 0 h 1136"/>
                <a:gd name="T8" fmla="*/ 0 w 1375"/>
                <a:gd name="T9" fmla="*/ 0 h 1136"/>
                <a:gd name="T10" fmla="*/ 0 w 1375"/>
                <a:gd name="T11" fmla="*/ 0 h 1136"/>
                <a:gd name="T12" fmla="*/ 0 w 1375"/>
                <a:gd name="T13" fmla="*/ 0 h 1136"/>
                <a:gd name="T14" fmla="*/ 0 w 1375"/>
                <a:gd name="T15" fmla="*/ 0 h 1136"/>
                <a:gd name="T16" fmla="*/ 0 w 1375"/>
                <a:gd name="T17" fmla="*/ 0 h 1136"/>
                <a:gd name="T18" fmla="*/ 0 w 1375"/>
                <a:gd name="T19" fmla="*/ 0 h 1136"/>
                <a:gd name="T20" fmla="*/ 0 w 1375"/>
                <a:gd name="T21" fmla="*/ 0 h 1136"/>
                <a:gd name="T22" fmla="*/ 0 w 1375"/>
                <a:gd name="T23" fmla="*/ 0 h 1136"/>
                <a:gd name="T24" fmla="*/ 0 w 1375"/>
                <a:gd name="T25" fmla="*/ 0 h 1136"/>
                <a:gd name="T26" fmla="*/ 0 w 1375"/>
                <a:gd name="T27" fmla="*/ 0 h 1136"/>
                <a:gd name="T28" fmla="*/ 0 w 1375"/>
                <a:gd name="T29" fmla="*/ 0 h 1136"/>
                <a:gd name="T30" fmla="*/ 0 w 1375"/>
                <a:gd name="T31" fmla="*/ 0 h 1136"/>
                <a:gd name="T32" fmla="*/ 0 w 1375"/>
                <a:gd name="T33" fmla="*/ 0 h 1136"/>
                <a:gd name="T34" fmla="*/ 0 w 1375"/>
                <a:gd name="T35" fmla="*/ 0 h 1136"/>
                <a:gd name="T36" fmla="*/ 0 w 1375"/>
                <a:gd name="T37" fmla="*/ 0 h 1136"/>
                <a:gd name="T38" fmla="*/ 0 w 1375"/>
                <a:gd name="T39" fmla="*/ 0 h 1136"/>
                <a:gd name="T40" fmla="*/ 0 w 1375"/>
                <a:gd name="T41" fmla="*/ 0 h 1136"/>
                <a:gd name="T42" fmla="*/ 0 w 1375"/>
                <a:gd name="T43" fmla="*/ 0 h 1136"/>
                <a:gd name="T44" fmla="*/ 0 w 1375"/>
                <a:gd name="T45" fmla="*/ 0 h 1136"/>
                <a:gd name="T46" fmla="*/ 0 w 1375"/>
                <a:gd name="T47" fmla="*/ 0 h 1136"/>
                <a:gd name="T48" fmla="*/ 0 w 1375"/>
                <a:gd name="T49" fmla="*/ 0 h 1136"/>
                <a:gd name="T50" fmla="*/ 0 w 1375"/>
                <a:gd name="T51" fmla="*/ 0 h 1136"/>
                <a:gd name="T52" fmla="*/ 0 w 1375"/>
                <a:gd name="T53" fmla="*/ 0 h 1136"/>
                <a:gd name="T54" fmla="*/ 0 w 1375"/>
                <a:gd name="T55" fmla="*/ 0 h 1136"/>
                <a:gd name="T56" fmla="*/ 0 w 1375"/>
                <a:gd name="T57" fmla="*/ 0 h 1136"/>
                <a:gd name="T58" fmla="*/ 0 w 1375"/>
                <a:gd name="T59" fmla="*/ 0 h 1136"/>
                <a:gd name="T60" fmla="*/ 0 w 1375"/>
                <a:gd name="T61" fmla="*/ 0 h 1136"/>
                <a:gd name="T62" fmla="*/ 0 w 1375"/>
                <a:gd name="T63" fmla="*/ 0 h 1136"/>
                <a:gd name="T64" fmla="*/ 0 w 1375"/>
                <a:gd name="T65" fmla="*/ 0 h 1136"/>
                <a:gd name="T66" fmla="*/ 0 w 1375"/>
                <a:gd name="T67" fmla="*/ 0 h 1136"/>
                <a:gd name="T68" fmla="*/ 0 w 1375"/>
                <a:gd name="T69" fmla="*/ 0 h 1136"/>
                <a:gd name="T70" fmla="*/ 0 w 1375"/>
                <a:gd name="T71" fmla="*/ 0 h 1136"/>
                <a:gd name="T72" fmla="*/ 0 w 1375"/>
                <a:gd name="T73" fmla="*/ 0 h 1136"/>
                <a:gd name="T74" fmla="*/ 0 w 1375"/>
                <a:gd name="T75" fmla="*/ 0 h 1136"/>
                <a:gd name="T76" fmla="*/ 0 w 1375"/>
                <a:gd name="T77" fmla="*/ 0 h 1136"/>
                <a:gd name="T78" fmla="*/ 0 w 1375"/>
                <a:gd name="T79" fmla="*/ 0 h 1136"/>
                <a:gd name="T80" fmla="*/ 0 w 1375"/>
                <a:gd name="T81" fmla="*/ 0 h 1136"/>
                <a:gd name="T82" fmla="*/ 0 w 1375"/>
                <a:gd name="T83" fmla="*/ 0 h 1136"/>
                <a:gd name="T84" fmla="*/ 0 w 1375"/>
                <a:gd name="T85" fmla="*/ 0 h 1136"/>
                <a:gd name="T86" fmla="*/ 0 w 1375"/>
                <a:gd name="T87" fmla="*/ 0 h 1136"/>
                <a:gd name="T88" fmla="*/ 0 w 1375"/>
                <a:gd name="T89" fmla="*/ 0 h 1136"/>
                <a:gd name="T90" fmla="*/ 0 w 1375"/>
                <a:gd name="T91" fmla="*/ 0 h 1136"/>
                <a:gd name="T92" fmla="*/ 0 w 1375"/>
                <a:gd name="T93" fmla="*/ 0 h 1136"/>
                <a:gd name="T94" fmla="*/ 1375 w 1375"/>
                <a:gd name="T95" fmla="*/ 1136 h 1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T92" t="T93" r="T94" b="T95"/>
              <a:pathLst>
                <a:path w="1375" h="1136">
                  <a:moveTo>
                    <a:pt x="0" y="570"/>
                  </a:moveTo>
                  <a:lnTo>
                    <a:pt x="3" y="511"/>
                  </a:lnTo>
                  <a:cubicBezTo>
                    <a:pt x="3" y="510"/>
                    <a:pt x="3" y="509"/>
                    <a:pt x="3" y="508"/>
                  </a:cubicBezTo>
                  <a:lnTo>
                    <a:pt x="14" y="454"/>
                  </a:lnTo>
                  <a:lnTo>
                    <a:pt x="31" y="399"/>
                  </a:lnTo>
                  <a:lnTo>
                    <a:pt x="54" y="347"/>
                  </a:lnTo>
                  <a:cubicBezTo>
                    <a:pt x="54" y="345"/>
                    <a:pt x="55" y="344"/>
                    <a:pt x="56" y="343"/>
                  </a:cubicBezTo>
                  <a:lnTo>
                    <a:pt x="118" y="251"/>
                  </a:lnTo>
                  <a:cubicBezTo>
                    <a:pt x="118" y="250"/>
                    <a:pt x="119" y="249"/>
                    <a:pt x="121" y="247"/>
                  </a:cubicBezTo>
                  <a:lnTo>
                    <a:pt x="202" y="167"/>
                  </a:lnTo>
                  <a:cubicBezTo>
                    <a:pt x="203" y="166"/>
                    <a:pt x="204" y="165"/>
                    <a:pt x="205" y="165"/>
                  </a:cubicBezTo>
                  <a:lnTo>
                    <a:pt x="303" y="98"/>
                  </a:lnTo>
                  <a:cubicBezTo>
                    <a:pt x="304" y="97"/>
                    <a:pt x="305" y="96"/>
                    <a:pt x="307" y="96"/>
                  </a:cubicBezTo>
                  <a:lnTo>
                    <a:pt x="420" y="46"/>
                  </a:lnTo>
                  <a:cubicBezTo>
                    <a:pt x="421" y="45"/>
                    <a:pt x="422" y="45"/>
                    <a:pt x="423" y="44"/>
                  </a:cubicBezTo>
                  <a:lnTo>
                    <a:pt x="547" y="12"/>
                  </a:lnTo>
                  <a:cubicBezTo>
                    <a:pt x="549" y="12"/>
                    <a:pt x="550" y="12"/>
                    <a:pt x="552" y="12"/>
                  </a:cubicBezTo>
                  <a:lnTo>
                    <a:pt x="686" y="1"/>
                  </a:lnTo>
                  <a:cubicBezTo>
                    <a:pt x="687" y="0"/>
                    <a:pt x="688" y="0"/>
                    <a:pt x="689" y="1"/>
                  </a:cubicBezTo>
                  <a:lnTo>
                    <a:pt x="823" y="12"/>
                  </a:lnTo>
                  <a:cubicBezTo>
                    <a:pt x="825" y="12"/>
                    <a:pt x="826" y="12"/>
                    <a:pt x="827" y="12"/>
                  </a:cubicBezTo>
                  <a:lnTo>
                    <a:pt x="952" y="44"/>
                  </a:lnTo>
                  <a:cubicBezTo>
                    <a:pt x="954" y="45"/>
                    <a:pt x="955" y="45"/>
                    <a:pt x="956" y="46"/>
                  </a:cubicBezTo>
                  <a:lnTo>
                    <a:pt x="1068" y="96"/>
                  </a:lnTo>
                  <a:cubicBezTo>
                    <a:pt x="1070" y="96"/>
                    <a:pt x="1071" y="97"/>
                    <a:pt x="1072" y="98"/>
                  </a:cubicBezTo>
                  <a:lnTo>
                    <a:pt x="1171" y="165"/>
                  </a:lnTo>
                  <a:cubicBezTo>
                    <a:pt x="1172" y="165"/>
                    <a:pt x="1173" y="166"/>
                    <a:pt x="1174" y="167"/>
                  </a:cubicBezTo>
                  <a:lnTo>
                    <a:pt x="1255" y="247"/>
                  </a:lnTo>
                  <a:cubicBezTo>
                    <a:pt x="1257" y="249"/>
                    <a:pt x="1258" y="250"/>
                    <a:pt x="1258" y="251"/>
                  </a:cubicBezTo>
                  <a:lnTo>
                    <a:pt x="1319" y="343"/>
                  </a:lnTo>
                  <a:cubicBezTo>
                    <a:pt x="1320" y="344"/>
                    <a:pt x="1321" y="346"/>
                    <a:pt x="1321" y="347"/>
                  </a:cubicBezTo>
                  <a:lnTo>
                    <a:pt x="1343" y="397"/>
                  </a:lnTo>
                  <a:lnTo>
                    <a:pt x="1361" y="451"/>
                  </a:lnTo>
                  <a:lnTo>
                    <a:pt x="1372" y="508"/>
                  </a:lnTo>
                  <a:lnTo>
                    <a:pt x="1375" y="567"/>
                  </a:lnTo>
                  <a:lnTo>
                    <a:pt x="1372" y="626"/>
                  </a:lnTo>
                  <a:lnTo>
                    <a:pt x="1362" y="683"/>
                  </a:lnTo>
                  <a:lnTo>
                    <a:pt x="1344" y="738"/>
                  </a:lnTo>
                  <a:lnTo>
                    <a:pt x="1321" y="790"/>
                  </a:lnTo>
                  <a:cubicBezTo>
                    <a:pt x="1321" y="791"/>
                    <a:pt x="1320" y="793"/>
                    <a:pt x="1319" y="794"/>
                  </a:cubicBezTo>
                  <a:lnTo>
                    <a:pt x="1258" y="886"/>
                  </a:lnTo>
                  <a:cubicBezTo>
                    <a:pt x="1258" y="887"/>
                    <a:pt x="1257" y="888"/>
                    <a:pt x="1255" y="889"/>
                  </a:cubicBezTo>
                  <a:lnTo>
                    <a:pt x="1174" y="970"/>
                  </a:lnTo>
                  <a:cubicBezTo>
                    <a:pt x="1173" y="972"/>
                    <a:pt x="1172" y="973"/>
                    <a:pt x="1171" y="973"/>
                  </a:cubicBezTo>
                  <a:lnTo>
                    <a:pt x="1072" y="1039"/>
                  </a:lnTo>
                  <a:cubicBezTo>
                    <a:pt x="1071" y="1040"/>
                    <a:pt x="1069" y="1041"/>
                    <a:pt x="1068" y="1041"/>
                  </a:cubicBezTo>
                  <a:lnTo>
                    <a:pt x="956" y="1091"/>
                  </a:lnTo>
                  <a:cubicBezTo>
                    <a:pt x="955" y="1092"/>
                    <a:pt x="954" y="1092"/>
                    <a:pt x="952" y="1093"/>
                  </a:cubicBezTo>
                  <a:lnTo>
                    <a:pt x="827" y="1125"/>
                  </a:lnTo>
                  <a:cubicBezTo>
                    <a:pt x="826" y="1125"/>
                    <a:pt x="825" y="1125"/>
                    <a:pt x="823" y="1125"/>
                  </a:cubicBezTo>
                  <a:lnTo>
                    <a:pt x="689" y="1136"/>
                  </a:lnTo>
                  <a:cubicBezTo>
                    <a:pt x="688" y="1136"/>
                    <a:pt x="687" y="1136"/>
                    <a:pt x="686" y="1136"/>
                  </a:cubicBezTo>
                  <a:lnTo>
                    <a:pt x="552" y="1125"/>
                  </a:lnTo>
                  <a:cubicBezTo>
                    <a:pt x="550" y="1125"/>
                    <a:pt x="549" y="1125"/>
                    <a:pt x="547" y="1125"/>
                  </a:cubicBezTo>
                  <a:lnTo>
                    <a:pt x="423" y="1093"/>
                  </a:lnTo>
                  <a:cubicBezTo>
                    <a:pt x="422" y="1092"/>
                    <a:pt x="421" y="1092"/>
                    <a:pt x="420" y="1091"/>
                  </a:cubicBezTo>
                  <a:lnTo>
                    <a:pt x="307" y="1041"/>
                  </a:lnTo>
                  <a:cubicBezTo>
                    <a:pt x="305" y="1041"/>
                    <a:pt x="304" y="1040"/>
                    <a:pt x="303" y="1039"/>
                  </a:cubicBezTo>
                  <a:lnTo>
                    <a:pt x="205" y="973"/>
                  </a:lnTo>
                  <a:cubicBezTo>
                    <a:pt x="204" y="973"/>
                    <a:pt x="203" y="972"/>
                    <a:pt x="201" y="970"/>
                  </a:cubicBezTo>
                  <a:lnTo>
                    <a:pt x="120" y="889"/>
                  </a:lnTo>
                  <a:cubicBezTo>
                    <a:pt x="119" y="888"/>
                    <a:pt x="118" y="887"/>
                    <a:pt x="118" y="886"/>
                  </a:cubicBezTo>
                  <a:lnTo>
                    <a:pt x="56" y="794"/>
                  </a:lnTo>
                  <a:cubicBezTo>
                    <a:pt x="55" y="793"/>
                    <a:pt x="54" y="791"/>
                    <a:pt x="54" y="790"/>
                  </a:cubicBezTo>
                  <a:lnTo>
                    <a:pt x="32" y="740"/>
                  </a:lnTo>
                  <a:lnTo>
                    <a:pt x="15" y="686"/>
                  </a:lnTo>
                  <a:lnTo>
                    <a:pt x="3" y="629"/>
                  </a:lnTo>
                  <a:cubicBezTo>
                    <a:pt x="3" y="628"/>
                    <a:pt x="3" y="627"/>
                    <a:pt x="3" y="626"/>
                  </a:cubicBezTo>
                  <a:lnTo>
                    <a:pt x="0" y="570"/>
                  </a:lnTo>
                  <a:close/>
                  <a:moveTo>
                    <a:pt x="50" y="623"/>
                  </a:moveTo>
                  <a:lnTo>
                    <a:pt x="50" y="620"/>
                  </a:lnTo>
                  <a:lnTo>
                    <a:pt x="60" y="671"/>
                  </a:lnTo>
                  <a:lnTo>
                    <a:pt x="75" y="721"/>
                  </a:lnTo>
                  <a:lnTo>
                    <a:pt x="97" y="771"/>
                  </a:lnTo>
                  <a:lnTo>
                    <a:pt x="95" y="767"/>
                  </a:lnTo>
                  <a:lnTo>
                    <a:pt x="157" y="859"/>
                  </a:lnTo>
                  <a:lnTo>
                    <a:pt x="154" y="855"/>
                  </a:lnTo>
                  <a:lnTo>
                    <a:pt x="235" y="936"/>
                  </a:lnTo>
                  <a:lnTo>
                    <a:pt x="232" y="934"/>
                  </a:lnTo>
                  <a:lnTo>
                    <a:pt x="330" y="1000"/>
                  </a:lnTo>
                  <a:lnTo>
                    <a:pt x="326" y="998"/>
                  </a:lnTo>
                  <a:lnTo>
                    <a:pt x="439" y="1048"/>
                  </a:lnTo>
                  <a:lnTo>
                    <a:pt x="435" y="1046"/>
                  </a:lnTo>
                  <a:lnTo>
                    <a:pt x="559" y="1078"/>
                  </a:lnTo>
                  <a:lnTo>
                    <a:pt x="555" y="1078"/>
                  </a:lnTo>
                  <a:lnTo>
                    <a:pt x="689" y="1089"/>
                  </a:lnTo>
                  <a:lnTo>
                    <a:pt x="686" y="1089"/>
                  </a:lnTo>
                  <a:lnTo>
                    <a:pt x="820" y="1078"/>
                  </a:lnTo>
                  <a:lnTo>
                    <a:pt x="816" y="1078"/>
                  </a:lnTo>
                  <a:lnTo>
                    <a:pt x="941" y="1046"/>
                  </a:lnTo>
                  <a:lnTo>
                    <a:pt x="937" y="1048"/>
                  </a:lnTo>
                  <a:lnTo>
                    <a:pt x="1049" y="998"/>
                  </a:lnTo>
                  <a:lnTo>
                    <a:pt x="1045" y="999"/>
                  </a:lnTo>
                  <a:lnTo>
                    <a:pt x="1144" y="933"/>
                  </a:lnTo>
                  <a:lnTo>
                    <a:pt x="1140" y="936"/>
                  </a:lnTo>
                  <a:lnTo>
                    <a:pt x="1221" y="855"/>
                  </a:lnTo>
                  <a:lnTo>
                    <a:pt x="1218" y="859"/>
                  </a:lnTo>
                  <a:lnTo>
                    <a:pt x="1279" y="767"/>
                  </a:lnTo>
                  <a:lnTo>
                    <a:pt x="1277" y="771"/>
                  </a:lnTo>
                  <a:lnTo>
                    <a:pt x="1299" y="723"/>
                  </a:lnTo>
                  <a:lnTo>
                    <a:pt x="1315" y="674"/>
                  </a:lnTo>
                  <a:lnTo>
                    <a:pt x="1325" y="623"/>
                  </a:lnTo>
                  <a:lnTo>
                    <a:pt x="1328" y="570"/>
                  </a:lnTo>
                  <a:lnTo>
                    <a:pt x="1325" y="517"/>
                  </a:lnTo>
                  <a:lnTo>
                    <a:pt x="1316" y="466"/>
                  </a:lnTo>
                  <a:lnTo>
                    <a:pt x="1299" y="416"/>
                  </a:lnTo>
                  <a:lnTo>
                    <a:pt x="1277" y="366"/>
                  </a:lnTo>
                  <a:lnTo>
                    <a:pt x="1279" y="370"/>
                  </a:lnTo>
                  <a:lnTo>
                    <a:pt x="1218" y="278"/>
                  </a:lnTo>
                  <a:lnTo>
                    <a:pt x="1222" y="282"/>
                  </a:lnTo>
                  <a:lnTo>
                    <a:pt x="1141" y="202"/>
                  </a:lnTo>
                  <a:lnTo>
                    <a:pt x="1144" y="204"/>
                  </a:lnTo>
                  <a:lnTo>
                    <a:pt x="1045" y="137"/>
                  </a:lnTo>
                  <a:lnTo>
                    <a:pt x="1049" y="139"/>
                  </a:lnTo>
                  <a:lnTo>
                    <a:pt x="937" y="89"/>
                  </a:lnTo>
                  <a:lnTo>
                    <a:pt x="941" y="91"/>
                  </a:lnTo>
                  <a:lnTo>
                    <a:pt x="816" y="59"/>
                  </a:lnTo>
                  <a:lnTo>
                    <a:pt x="820" y="59"/>
                  </a:lnTo>
                  <a:lnTo>
                    <a:pt x="686" y="48"/>
                  </a:lnTo>
                  <a:lnTo>
                    <a:pt x="689" y="48"/>
                  </a:lnTo>
                  <a:lnTo>
                    <a:pt x="555" y="59"/>
                  </a:lnTo>
                  <a:lnTo>
                    <a:pt x="559" y="59"/>
                  </a:lnTo>
                  <a:lnTo>
                    <a:pt x="435" y="91"/>
                  </a:lnTo>
                  <a:lnTo>
                    <a:pt x="439" y="89"/>
                  </a:lnTo>
                  <a:lnTo>
                    <a:pt x="326" y="139"/>
                  </a:lnTo>
                  <a:lnTo>
                    <a:pt x="330" y="137"/>
                  </a:lnTo>
                  <a:lnTo>
                    <a:pt x="232" y="204"/>
                  </a:lnTo>
                  <a:lnTo>
                    <a:pt x="235" y="202"/>
                  </a:lnTo>
                  <a:lnTo>
                    <a:pt x="154" y="282"/>
                  </a:lnTo>
                  <a:lnTo>
                    <a:pt x="157" y="278"/>
                  </a:lnTo>
                  <a:lnTo>
                    <a:pt x="95" y="370"/>
                  </a:lnTo>
                  <a:lnTo>
                    <a:pt x="97" y="366"/>
                  </a:lnTo>
                  <a:lnTo>
                    <a:pt x="76" y="414"/>
                  </a:lnTo>
                  <a:lnTo>
                    <a:pt x="61" y="463"/>
                  </a:lnTo>
                  <a:lnTo>
                    <a:pt x="50" y="517"/>
                  </a:lnTo>
                  <a:lnTo>
                    <a:pt x="50" y="514"/>
                  </a:lnTo>
                  <a:lnTo>
                    <a:pt x="47" y="567"/>
                  </a:lnTo>
                  <a:lnTo>
                    <a:pt x="50" y="623"/>
                  </a:lnTo>
                  <a:close/>
                </a:path>
              </a:pathLst>
            </a:custGeom>
            <a:solidFill>
              <a:srgbClr val="9BBB59"/>
            </a:solidFill>
            <a:ln w="9525" cap="sq">
              <a:solidFill>
                <a:srgbClr val="9BBB59"/>
              </a:solidFill>
              <a:round/>
              <a:headEnd/>
              <a:tailEnd/>
            </a:ln>
            <a:effectLst/>
          </p:spPr>
          <p:txBody>
            <a:bodyPr wrap="none" anchor="ctr"/>
            <a:lstStyle/>
            <a:p>
              <a:endParaRPr lang="el-GR"/>
            </a:p>
          </p:txBody>
        </p:sp>
        <p:sp>
          <p:nvSpPr>
            <p:cNvPr id="12363" name="Rectangle 75"/>
            <p:cNvSpPr>
              <a:spLocks noChangeArrowheads="1"/>
            </p:cNvSpPr>
            <p:nvPr/>
          </p:nvSpPr>
          <p:spPr bwMode="auto">
            <a:xfrm>
              <a:off x="990" y="3680"/>
              <a:ext cx="97"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ΚΣ1</a:t>
              </a:r>
            </a:p>
          </p:txBody>
        </p:sp>
        <p:sp>
          <p:nvSpPr>
            <p:cNvPr id="12364" name="Freeform 76"/>
            <p:cNvSpPr>
              <a:spLocks noChangeArrowheads="1"/>
            </p:cNvSpPr>
            <p:nvPr/>
          </p:nvSpPr>
          <p:spPr bwMode="auto">
            <a:xfrm>
              <a:off x="1297" y="3597"/>
              <a:ext cx="291" cy="239"/>
            </a:xfrm>
            <a:custGeom>
              <a:avLst/>
              <a:gdLst>
                <a:gd name="G0" fmla="+- 300 0 0"/>
                <a:gd name="G1" fmla="+- 1 0 0"/>
                <a:gd name="G2" fmla="+- 1 0 0"/>
                <a:gd name="G3" fmla="+- 1 0 0"/>
                <a:gd name="G4" fmla="+- 1 0 0"/>
                <a:gd name="G5" fmla="+- 1 0 0"/>
                <a:gd name="G6" fmla="+- 1 0 0"/>
                <a:gd name="G7" fmla="*/ 1 2323 16960"/>
                <a:gd name="G8" fmla="+- 1 0 0"/>
                <a:gd name="G9" fmla="+- 1 0 0"/>
                <a:gd name="G10" fmla="+- 301 0 0"/>
                <a:gd name="G11" fmla="*/ 1 0 51712"/>
                <a:gd name="G12" fmla="+- 543 0 0"/>
                <a:gd name="G13" fmla="*/ 1 24577 2"/>
                <a:gd name="G14" fmla="+- 1 0 0"/>
                <a:gd name="G15" fmla="+- 1 0 0"/>
                <a:gd name="G16" fmla="*/ 1 0 51712"/>
                <a:gd name="G17" fmla="+- 1 0 0"/>
                <a:gd name="G18" fmla="+- 1 0 0"/>
                <a:gd name="G19" fmla="+- 1 0 0"/>
                <a:gd name="G20" fmla="+- 1 0 0"/>
                <a:gd name="G21" fmla="+- 1 0 0"/>
                <a:gd name="G22" fmla="+- 1 0 0"/>
                <a:gd name="G23" fmla="+- 1 0 0"/>
                <a:gd name="G24" fmla="+- 1 0 0"/>
                <a:gd name="T0" fmla="*/ 0 w 1328"/>
                <a:gd name="T1" fmla="*/ 0 h 1088"/>
                <a:gd name="T2" fmla="*/ 0 w 1328"/>
                <a:gd name="T3" fmla="*/ 0 h 1088"/>
                <a:gd name="T4" fmla="*/ 0 w 1328"/>
                <a:gd name="T5" fmla="*/ 0 h 1088"/>
                <a:gd name="T6" fmla="*/ 0 w 1328"/>
                <a:gd name="T7" fmla="*/ 0 h 1088"/>
                <a:gd name="T8" fmla="*/ 0 w 1328"/>
                <a:gd name="T9" fmla="*/ 0 h 1088"/>
                <a:gd name="T10" fmla="*/ 0 w 1328"/>
                <a:gd name="T11" fmla="*/ 0 h 1088"/>
                <a:gd name="T12" fmla="*/ 0 w 1328"/>
                <a:gd name="T13" fmla="*/ 0 h 1088"/>
                <a:gd name="T14" fmla="*/ 0 w 1328"/>
                <a:gd name="T15" fmla="*/ 0 h 1088"/>
                <a:gd name="T16" fmla="*/ 0 w 1328"/>
                <a:gd name="T17" fmla="*/ 0 h 1088"/>
                <a:gd name="T18" fmla="*/ 0 w 1328"/>
                <a:gd name="T19" fmla="*/ 0 h 1088"/>
                <a:gd name="T20" fmla="*/ 0 w 1328"/>
                <a:gd name="T21" fmla="*/ 0 h 1088"/>
                <a:gd name="T22" fmla="*/ 0 w 1328"/>
                <a:gd name="T23" fmla="*/ 0 h 1088"/>
                <a:gd name="T24" fmla="*/ 0 w 1328"/>
                <a:gd name="T25" fmla="*/ 0 h 1088"/>
                <a:gd name="T26" fmla="*/ 1328 w 1328"/>
                <a:gd name="T27" fmla="*/ 1088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1328" h="1088">
                  <a:moveTo>
                    <a:pt x="0" y="544"/>
                  </a:moveTo>
                  <a:cubicBezTo>
                    <a:pt x="0" y="244"/>
                    <a:pt x="298" y="0"/>
                    <a:pt x="664" y="0"/>
                  </a:cubicBezTo>
                  <a:cubicBezTo>
                    <a:pt x="664" y="0"/>
                    <a:pt x="664" y="0"/>
                    <a:pt x="664" y="0"/>
                  </a:cubicBezTo>
                  <a:cubicBezTo>
                    <a:pt x="1031" y="0"/>
                    <a:pt x="1328" y="244"/>
                    <a:pt x="1328" y="544"/>
                  </a:cubicBezTo>
                  <a:cubicBezTo>
                    <a:pt x="1328" y="544"/>
                    <a:pt x="1328" y="544"/>
                    <a:pt x="1328" y="544"/>
                  </a:cubicBezTo>
                  <a:cubicBezTo>
                    <a:pt x="1328" y="845"/>
                    <a:pt x="1031" y="1088"/>
                    <a:pt x="664" y="1088"/>
                  </a:cubicBezTo>
                  <a:cubicBezTo>
                    <a:pt x="664" y="1088"/>
                    <a:pt x="664" y="1088"/>
                    <a:pt x="664" y="1088"/>
                  </a:cubicBezTo>
                  <a:cubicBezTo>
                    <a:pt x="298" y="1088"/>
                    <a:pt x="0" y="845"/>
                    <a:pt x="0" y="544"/>
                  </a:cubicBezTo>
                  <a:cubicBezTo>
                    <a:pt x="0" y="544"/>
                    <a:pt x="0" y="544"/>
                    <a:pt x="0" y="544"/>
                  </a:cubicBezTo>
                  <a:close/>
                </a:path>
              </a:pathLst>
            </a:custGeom>
            <a:solidFill>
              <a:srgbClr val="FFFFFF"/>
            </a:solidFill>
            <a:ln w="9525" cap="sq">
              <a:solidFill>
                <a:srgbClr val="000000"/>
              </a:solidFill>
              <a:round/>
              <a:headEnd/>
              <a:tailEnd/>
            </a:ln>
            <a:effectLst/>
          </p:spPr>
          <p:txBody>
            <a:bodyPr wrap="none" anchor="ctr"/>
            <a:lstStyle/>
            <a:p>
              <a:endParaRPr lang="el-GR"/>
            </a:p>
          </p:txBody>
        </p:sp>
        <p:sp>
          <p:nvSpPr>
            <p:cNvPr id="12365" name="Freeform 77"/>
            <p:cNvSpPr>
              <a:spLocks noChangeArrowheads="1"/>
            </p:cNvSpPr>
            <p:nvPr/>
          </p:nvSpPr>
          <p:spPr bwMode="auto">
            <a:xfrm>
              <a:off x="1292" y="3592"/>
              <a:ext cx="301" cy="249"/>
            </a:xfrm>
            <a:custGeom>
              <a:avLst/>
              <a:gdLst>
                <a:gd name="G0" fmla="+- 62 0 0"/>
                <a:gd name="G1" fmla="+- 510 0 0"/>
                <a:gd name="G2" fmla="+- 508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G53" fmla="+- 1 0 0"/>
                <a:gd name="G54" fmla="+- 1 0 0"/>
                <a:gd name="G55" fmla="+- 1 0 0"/>
                <a:gd name="G56" fmla="+- 1 0 0"/>
                <a:gd name="G57" fmla="+- 1 0 0"/>
                <a:gd name="G58" fmla="+- 1 0 0"/>
                <a:gd name="G59" fmla="+- 1 0 0"/>
                <a:gd name="G60" fmla="+- 629 0 0"/>
                <a:gd name="G61" fmla="+- 627 0 0"/>
                <a:gd name="G62" fmla="+- 65533 0 0"/>
                <a:gd name="G63" fmla="+- 1 0 0"/>
                <a:gd name="G64" fmla="+- 1 0 0"/>
                <a:gd name="G65" fmla="+- 1 0 0"/>
                <a:gd name="G66" fmla="+- 1 0 0"/>
                <a:gd name="G67" fmla="+- 1 0 0"/>
                <a:gd name="G68" fmla="+- 1 0 0"/>
                <a:gd name="G69" fmla="+- 1 0 0"/>
                <a:gd name="G70" fmla="+- 1 0 0"/>
                <a:gd name="G71" fmla="+- 1 0 0"/>
                <a:gd name="G72" fmla="+- 1 0 0"/>
                <a:gd name="G73" fmla="+- 1 0 0"/>
                <a:gd name="G74" fmla="+- 1 0 0"/>
                <a:gd name="G75" fmla="+- 1 0 0"/>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0 0"/>
                <a:gd name="G97" fmla="+- 1 0 0"/>
                <a:gd name="G98" fmla="+- 8193 0 0"/>
                <a:gd name="G99" fmla="+- 1 0 0"/>
                <a:gd name="G100" fmla="+- 1 0 0"/>
                <a:gd name="G101" fmla="+- 1 0 0"/>
                <a:gd name="G102" fmla="+- 1 0 0"/>
                <a:gd name="G103" fmla="+- 1 0 0"/>
                <a:gd name="G104" fmla="+- 1 0 0"/>
                <a:gd name="G105" fmla="+- 8193 0 0"/>
                <a:gd name="G106" fmla="+- 1 0 0"/>
                <a:gd name="G107" fmla="+- 8193 0 0"/>
                <a:gd name="G108" fmla="+- 1 0 0"/>
                <a:gd name="G109" fmla="+- 1 0 0"/>
                <a:gd name="G110" fmla="+- 1 0 0"/>
                <a:gd name="G111" fmla="+- 1 0 0"/>
                <a:gd name="G112" fmla="+- 1 0 0"/>
                <a:gd name="G113" fmla="+- 1 0 0"/>
                <a:gd name="G114" fmla="+- 8193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29003 51712"/>
                <a:gd name="G133" fmla="+- 1 0 0"/>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65490 0 0"/>
                <a:gd name="G180" fmla="+- 1 0 0"/>
                <a:gd name="G181" fmla="+- 1 0 0"/>
                <a:gd name="G182" fmla="+- 1 0 0"/>
                <a:gd name="G183" fmla="+- 1 0 0"/>
                <a:gd name="G184" fmla="+- 1 0 0"/>
                <a:gd name="G185" fmla="+- 1 0 0"/>
                <a:gd name="G186" fmla="+- 1 0 0"/>
                <a:gd name="G187" fmla="+- 1 0 0"/>
                <a:gd name="G188" fmla="+- 1 0 0"/>
                <a:gd name="G189" fmla="+- 1 0 0"/>
                <a:gd name="G190" fmla="+- 1 0 0"/>
                <a:gd name="G191" fmla="+- 1 0 0"/>
                <a:gd name="G192" fmla="+- 1 0 0"/>
                <a:gd name="G193" fmla="+- 1 0 0"/>
                <a:gd name="T0" fmla="*/ 0 w 1375"/>
                <a:gd name="T1" fmla="*/ 0 h 1136"/>
                <a:gd name="T2" fmla="*/ 0 w 1375"/>
                <a:gd name="T3" fmla="*/ 0 h 1136"/>
                <a:gd name="T4" fmla="*/ 0 w 1375"/>
                <a:gd name="T5" fmla="*/ 0 h 1136"/>
                <a:gd name="T6" fmla="*/ 0 w 1375"/>
                <a:gd name="T7" fmla="*/ 0 h 1136"/>
                <a:gd name="T8" fmla="*/ 0 w 1375"/>
                <a:gd name="T9" fmla="*/ 0 h 1136"/>
                <a:gd name="T10" fmla="*/ 0 w 1375"/>
                <a:gd name="T11" fmla="*/ 0 h 1136"/>
                <a:gd name="T12" fmla="*/ 0 w 1375"/>
                <a:gd name="T13" fmla="*/ 0 h 1136"/>
                <a:gd name="T14" fmla="*/ 0 w 1375"/>
                <a:gd name="T15" fmla="*/ 0 h 1136"/>
                <a:gd name="T16" fmla="*/ 0 w 1375"/>
                <a:gd name="T17" fmla="*/ 0 h 1136"/>
                <a:gd name="T18" fmla="*/ 0 w 1375"/>
                <a:gd name="T19" fmla="*/ 0 h 1136"/>
                <a:gd name="T20" fmla="*/ 0 w 1375"/>
                <a:gd name="T21" fmla="*/ 0 h 1136"/>
                <a:gd name="T22" fmla="*/ 0 w 1375"/>
                <a:gd name="T23" fmla="*/ 0 h 1136"/>
                <a:gd name="T24" fmla="*/ 0 w 1375"/>
                <a:gd name="T25" fmla="*/ 0 h 1136"/>
                <a:gd name="T26" fmla="*/ 0 w 1375"/>
                <a:gd name="T27" fmla="*/ 0 h 1136"/>
                <a:gd name="T28" fmla="*/ 0 w 1375"/>
                <a:gd name="T29" fmla="*/ 0 h 1136"/>
                <a:gd name="T30" fmla="*/ 0 w 1375"/>
                <a:gd name="T31" fmla="*/ 0 h 1136"/>
                <a:gd name="T32" fmla="*/ 0 w 1375"/>
                <a:gd name="T33" fmla="*/ 0 h 1136"/>
                <a:gd name="T34" fmla="*/ 0 w 1375"/>
                <a:gd name="T35" fmla="*/ 0 h 1136"/>
                <a:gd name="T36" fmla="*/ 0 w 1375"/>
                <a:gd name="T37" fmla="*/ 0 h 1136"/>
                <a:gd name="T38" fmla="*/ 0 w 1375"/>
                <a:gd name="T39" fmla="*/ 0 h 1136"/>
                <a:gd name="T40" fmla="*/ 0 w 1375"/>
                <a:gd name="T41" fmla="*/ 0 h 1136"/>
                <a:gd name="T42" fmla="*/ 0 w 1375"/>
                <a:gd name="T43" fmla="*/ 0 h 1136"/>
                <a:gd name="T44" fmla="*/ 0 w 1375"/>
                <a:gd name="T45" fmla="*/ 0 h 1136"/>
                <a:gd name="T46" fmla="*/ 0 w 1375"/>
                <a:gd name="T47" fmla="*/ 0 h 1136"/>
                <a:gd name="T48" fmla="*/ 0 w 1375"/>
                <a:gd name="T49" fmla="*/ 0 h 1136"/>
                <a:gd name="T50" fmla="*/ 0 w 1375"/>
                <a:gd name="T51" fmla="*/ 0 h 1136"/>
                <a:gd name="T52" fmla="*/ 0 w 1375"/>
                <a:gd name="T53" fmla="*/ 0 h 1136"/>
                <a:gd name="T54" fmla="*/ 0 w 1375"/>
                <a:gd name="T55" fmla="*/ 0 h 1136"/>
                <a:gd name="T56" fmla="*/ 0 w 1375"/>
                <a:gd name="T57" fmla="*/ 0 h 1136"/>
                <a:gd name="T58" fmla="*/ 0 w 1375"/>
                <a:gd name="T59" fmla="*/ 0 h 1136"/>
                <a:gd name="T60" fmla="*/ 0 w 1375"/>
                <a:gd name="T61" fmla="*/ 0 h 1136"/>
                <a:gd name="T62" fmla="*/ 0 w 1375"/>
                <a:gd name="T63" fmla="*/ 0 h 1136"/>
                <a:gd name="T64" fmla="*/ 0 w 1375"/>
                <a:gd name="T65" fmla="*/ 0 h 1136"/>
                <a:gd name="T66" fmla="*/ 0 w 1375"/>
                <a:gd name="T67" fmla="*/ 0 h 1136"/>
                <a:gd name="T68" fmla="*/ 0 w 1375"/>
                <a:gd name="T69" fmla="*/ 0 h 1136"/>
                <a:gd name="T70" fmla="*/ 0 w 1375"/>
                <a:gd name="T71" fmla="*/ 0 h 1136"/>
                <a:gd name="T72" fmla="*/ 0 w 1375"/>
                <a:gd name="T73" fmla="*/ 0 h 1136"/>
                <a:gd name="T74" fmla="*/ 0 w 1375"/>
                <a:gd name="T75" fmla="*/ 0 h 1136"/>
                <a:gd name="T76" fmla="*/ 0 w 1375"/>
                <a:gd name="T77" fmla="*/ 0 h 1136"/>
                <a:gd name="T78" fmla="*/ 0 w 1375"/>
                <a:gd name="T79" fmla="*/ 0 h 1136"/>
                <a:gd name="T80" fmla="*/ 0 w 1375"/>
                <a:gd name="T81" fmla="*/ 0 h 1136"/>
                <a:gd name="T82" fmla="*/ 0 w 1375"/>
                <a:gd name="T83" fmla="*/ 0 h 1136"/>
                <a:gd name="T84" fmla="*/ 0 w 1375"/>
                <a:gd name="T85" fmla="*/ 0 h 1136"/>
                <a:gd name="T86" fmla="*/ 0 w 1375"/>
                <a:gd name="T87" fmla="*/ 0 h 1136"/>
                <a:gd name="T88" fmla="*/ 0 w 1375"/>
                <a:gd name="T89" fmla="*/ 0 h 1136"/>
                <a:gd name="T90" fmla="*/ 0 w 1375"/>
                <a:gd name="T91" fmla="*/ 0 h 1136"/>
                <a:gd name="T92" fmla="*/ 0 w 1375"/>
                <a:gd name="T93" fmla="*/ 0 h 1136"/>
                <a:gd name="T94" fmla="*/ 1375 w 1375"/>
                <a:gd name="T95" fmla="*/ 1136 h 1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T92" t="T93" r="T94" b="T95"/>
              <a:pathLst>
                <a:path w="1375" h="1136">
                  <a:moveTo>
                    <a:pt x="0" y="570"/>
                  </a:moveTo>
                  <a:lnTo>
                    <a:pt x="3" y="511"/>
                  </a:lnTo>
                  <a:cubicBezTo>
                    <a:pt x="3" y="510"/>
                    <a:pt x="3" y="509"/>
                    <a:pt x="3" y="508"/>
                  </a:cubicBezTo>
                  <a:lnTo>
                    <a:pt x="14" y="454"/>
                  </a:lnTo>
                  <a:lnTo>
                    <a:pt x="31" y="399"/>
                  </a:lnTo>
                  <a:lnTo>
                    <a:pt x="53" y="347"/>
                  </a:lnTo>
                  <a:cubicBezTo>
                    <a:pt x="54" y="345"/>
                    <a:pt x="55" y="344"/>
                    <a:pt x="56" y="343"/>
                  </a:cubicBezTo>
                  <a:lnTo>
                    <a:pt x="118" y="251"/>
                  </a:lnTo>
                  <a:cubicBezTo>
                    <a:pt x="118" y="250"/>
                    <a:pt x="119" y="249"/>
                    <a:pt x="121" y="247"/>
                  </a:cubicBezTo>
                  <a:lnTo>
                    <a:pt x="202" y="167"/>
                  </a:lnTo>
                  <a:cubicBezTo>
                    <a:pt x="203" y="166"/>
                    <a:pt x="204" y="165"/>
                    <a:pt x="205" y="165"/>
                  </a:cubicBezTo>
                  <a:lnTo>
                    <a:pt x="303" y="98"/>
                  </a:lnTo>
                  <a:cubicBezTo>
                    <a:pt x="304" y="97"/>
                    <a:pt x="305" y="96"/>
                    <a:pt x="307" y="96"/>
                  </a:cubicBezTo>
                  <a:lnTo>
                    <a:pt x="420" y="46"/>
                  </a:lnTo>
                  <a:cubicBezTo>
                    <a:pt x="421" y="45"/>
                    <a:pt x="422" y="45"/>
                    <a:pt x="423" y="44"/>
                  </a:cubicBezTo>
                  <a:lnTo>
                    <a:pt x="547" y="12"/>
                  </a:lnTo>
                  <a:cubicBezTo>
                    <a:pt x="549" y="12"/>
                    <a:pt x="550" y="12"/>
                    <a:pt x="552" y="12"/>
                  </a:cubicBezTo>
                  <a:lnTo>
                    <a:pt x="686" y="1"/>
                  </a:lnTo>
                  <a:cubicBezTo>
                    <a:pt x="687" y="0"/>
                    <a:pt x="688" y="0"/>
                    <a:pt x="689" y="1"/>
                  </a:cubicBezTo>
                  <a:lnTo>
                    <a:pt x="823" y="12"/>
                  </a:lnTo>
                  <a:cubicBezTo>
                    <a:pt x="825" y="12"/>
                    <a:pt x="826" y="12"/>
                    <a:pt x="827" y="12"/>
                  </a:cubicBezTo>
                  <a:lnTo>
                    <a:pt x="952" y="44"/>
                  </a:lnTo>
                  <a:cubicBezTo>
                    <a:pt x="954" y="45"/>
                    <a:pt x="955" y="45"/>
                    <a:pt x="956" y="46"/>
                  </a:cubicBezTo>
                  <a:lnTo>
                    <a:pt x="1068" y="96"/>
                  </a:lnTo>
                  <a:cubicBezTo>
                    <a:pt x="1070" y="96"/>
                    <a:pt x="1071" y="97"/>
                    <a:pt x="1072" y="98"/>
                  </a:cubicBezTo>
                  <a:lnTo>
                    <a:pt x="1171" y="165"/>
                  </a:lnTo>
                  <a:cubicBezTo>
                    <a:pt x="1172" y="165"/>
                    <a:pt x="1173" y="166"/>
                    <a:pt x="1174" y="167"/>
                  </a:cubicBezTo>
                  <a:lnTo>
                    <a:pt x="1255" y="247"/>
                  </a:lnTo>
                  <a:cubicBezTo>
                    <a:pt x="1257" y="249"/>
                    <a:pt x="1258" y="250"/>
                    <a:pt x="1258" y="251"/>
                  </a:cubicBezTo>
                  <a:lnTo>
                    <a:pt x="1319" y="343"/>
                  </a:lnTo>
                  <a:cubicBezTo>
                    <a:pt x="1320" y="344"/>
                    <a:pt x="1321" y="346"/>
                    <a:pt x="1321" y="347"/>
                  </a:cubicBezTo>
                  <a:lnTo>
                    <a:pt x="1343" y="397"/>
                  </a:lnTo>
                  <a:lnTo>
                    <a:pt x="1361" y="451"/>
                  </a:lnTo>
                  <a:lnTo>
                    <a:pt x="1372" y="508"/>
                  </a:lnTo>
                  <a:lnTo>
                    <a:pt x="1375" y="567"/>
                  </a:lnTo>
                  <a:lnTo>
                    <a:pt x="1372" y="626"/>
                  </a:lnTo>
                  <a:lnTo>
                    <a:pt x="1362" y="683"/>
                  </a:lnTo>
                  <a:lnTo>
                    <a:pt x="1344" y="738"/>
                  </a:lnTo>
                  <a:lnTo>
                    <a:pt x="1321" y="790"/>
                  </a:lnTo>
                  <a:cubicBezTo>
                    <a:pt x="1321" y="791"/>
                    <a:pt x="1320" y="793"/>
                    <a:pt x="1319" y="794"/>
                  </a:cubicBezTo>
                  <a:lnTo>
                    <a:pt x="1258" y="886"/>
                  </a:lnTo>
                  <a:cubicBezTo>
                    <a:pt x="1258" y="887"/>
                    <a:pt x="1257" y="888"/>
                    <a:pt x="1255" y="889"/>
                  </a:cubicBezTo>
                  <a:lnTo>
                    <a:pt x="1174" y="970"/>
                  </a:lnTo>
                  <a:cubicBezTo>
                    <a:pt x="1173" y="972"/>
                    <a:pt x="1172" y="973"/>
                    <a:pt x="1171" y="973"/>
                  </a:cubicBezTo>
                  <a:lnTo>
                    <a:pt x="1072" y="1039"/>
                  </a:lnTo>
                  <a:cubicBezTo>
                    <a:pt x="1071" y="1040"/>
                    <a:pt x="1069" y="1041"/>
                    <a:pt x="1068" y="1041"/>
                  </a:cubicBezTo>
                  <a:lnTo>
                    <a:pt x="956" y="1091"/>
                  </a:lnTo>
                  <a:cubicBezTo>
                    <a:pt x="955" y="1092"/>
                    <a:pt x="954" y="1092"/>
                    <a:pt x="952" y="1093"/>
                  </a:cubicBezTo>
                  <a:lnTo>
                    <a:pt x="827" y="1125"/>
                  </a:lnTo>
                  <a:cubicBezTo>
                    <a:pt x="826" y="1125"/>
                    <a:pt x="825" y="1125"/>
                    <a:pt x="823" y="1125"/>
                  </a:cubicBezTo>
                  <a:lnTo>
                    <a:pt x="689" y="1136"/>
                  </a:lnTo>
                  <a:cubicBezTo>
                    <a:pt x="688" y="1136"/>
                    <a:pt x="687" y="1136"/>
                    <a:pt x="686" y="1136"/>
                  </a:cubicBezTo>
                  <a:lnTo>
                    <a:pt x="552" y="1125"/>
                  </a:lnTo>
                  <a:cubicBezTo>
                    <a:pt x="550" y="1125"/>
                    <a:pt x="549" y="1125"/>
                    <a:pt x="547" y="1125"/>
                  </a:cubicBezTo>
                  <a:lnTo>
                    <a:pt x="423" y="1093"/>
                  </a:lnTo>
                  <a:cubicBezTo>
                    <a:pt x="422" y="1092"/>
                    <a:pt x="421" y="1092"/>
                    <a:pt x="420" y="1091"/>
                  </a:cubicBezTo>
                  <a:lnTo>
                    <a:pt x="307" y="1041"/>
                  </a:lnTo>
                  <a:cubicBezTo>
                    <a:pt x="305" y="1041"/>
                    <a:pt x="304" y="1040"/>
                    <a:pt x="303" y="1039"/>
                  </a:cubicBezTo>
                  <a:lnTo>
                    <a:pt x="205" y="973"/>
                  </a:lnTo>
                  <a:cubicBezTo>
                    <a:pt x="204" y="973"/>
                    <a:pt x="203" y="972"/>
                    <a:pt x="201" y="970"/>
                  </a:cubicBezTo>
                  <a:lnTo>
                    <a:pt x="120" y="889"/>
                  </a:lnTo>
                  <a:cubicBezTo>
                    <a:pt x="119" y="888"/>
                    <a:pt x="118" y="887"/>
                    <a:pt x="118" y="886"/>
                  </a:cubicBezTo>
                  <a:lnTo>
                    <a:pt x="56" y="794"/>
                  </a:lnTo>
                  <a:cubicBezTo>
                    <a:pt x="55" y="793"/>
                    <a:pt x="54" y="791"/>
                    <a:pt x="53" y="790"/>
                  </a:cubicBezTo>
                  <a:lnTo>
                    <a:pt x="31" y="740"/>
                  </a:lnTo>
                  <a:lnTo>
                    <a:pt x="15" y="686"/>
                  </a:lnTo>
                  <a:lnTo>
                    <a:pt x="3" y="629"/>
                  </a:lnTo>
                  <a:cubicBezTo>
                    <a:pt x="3" y="628"/>
                    <a:pt x="3" y="627"/>
                    <a:pt x="3" y="626"/>
                  </a:cubicBezTo>
                  <a:lnTo>
                    <a:pt x="0" y="570"/>
                  </a:lnTo>
                  <a:close/>
                  <a:moveTo>
                    <a:pt x="50" y="623"/>
                  </a:moveTo>
                  <a:lnTo>
                    <a:pt x="50" y="620"/>
                  </a:lnTo>
                  <a:lnTo>
                    <a:pt x="60" y="671"/>
                  </a:lnTo>
                  <a:lnTo>
                    <a:pt x="75" y="721"/>
                  </a:lnTo>
                  <a:lnTo>
                    <a:pt x="97" y="771"/>
                  </a:lnTo>
                  <a:lnTo>
                    <a:pt x="95" y="767"/>
                  </a:lnTo>
                  <a:lnTo>
                    <a:pt x="157" y="859"/>
                  </a:lnTo>
                  <a:lnTo>
                    <a:pt x="154" y="855"/>
                  </a:lnTo>
                  <a:lnTo>
                    <a:pt x="235" y="936"/>
                  </a:lnTo>
                  <a:lnTo>
                    <a:pt x="232" y="934"/>
                  </a:lnTo>
                  <a:lnTo>
                    <a:pt x="330" y="1000"/>
                  </a:lnTo>
                  <a:lnTo>
                    <a:pt x="326" y="998"/>
                  </a:lnTo>
                  <a:lnTo>
                    <a:pt x="439" y="1048"/>
                  </a:lnTo>
                  <a:lnTo>
                    <a:pt x="435" y="1046"/>
                  </a:lnTo>
                  <a:lnTo>
                    <a:pt x="559" y="1078"/>
                  </a:lnTo>
                  <a:lnTo>
                    <a:pt x="555" y="1078"/>
                  </a:lnTo>
                  <a:lnTo>
                    <a:pt x="689" y="1089"/>
                  </a:lnTo>
                  <a:lnTo>
                    <a:pt x="686" y="1089"/>
                  </a:lnTo>
                  <a:lnTo>
                    <a:pt x="820" y="1078"/>
                  </a:lnTo>
                  <a:lnTo>
                    <a:pt x="816" y="1078"/>
                  </a:lnTo>
                  <a:lnTo>
                    <a:pt x="941" y="1046"/>
                  </a:lnTo>
                  <a:lnTo>
                    <a:pt x="937" y="1048"/>
                  </a:lnTo>
                  <a:lnTo>
                    <a:pt x="1049" y="998"/>
                  </a:lnTo>
                  <a:lnTo>
                    <a:pt x="1045" y="999"/>
                  </a:lnTo>
                  <a:lnTo>
                    <a:pt x="1144" y="933"/>
                  </a:lnTo>
                  <a:lnTo>
                    <a:pt x="1140" y="936"/>
                  </a:lnTo>
                  <a:lnTo>
                    <a:pt x="1221" y="855"/>
                  </a:lnTo>
                  <a:lnTo>
                    <a:pt x="1218" y="859"/>
                  </a:lnTo>
                  <a:lnTo>
                    <a:pt x="1279" y="767"/>
                  </a:lnTo>
                  <a:lnTo>
                    <a:pt x="1277" y="771"/>
                  </a:lnTo>
                  <a:lnTo>
                    <a:pt x="1299" y="723"/>
                  </a:lnTo>
                  <a:lnTo>
                    <a:pt x="1315" y="674"/>
                  </a:lnTo>
                  <a:lnTo>
                    <a:pt x="1325" y="623"/>
                  </a:lnTo>
                  <a:lnTo>
                    <a:pt x="1328" y="570"/>
                  </a:lnTo>
                  <a:lnTo>
                    <a:pt x="1325" y="517"/>
                  </a:lnTo>
                  <a:lnTo>
                    <a:pt x="1316" y="466"/>
                  </a:lnTo>
                  <a:lnTo>
                    <a:pt x="1299" y="416"/>
                  </a:lnTo>
                  <a:lnTo>
                    <a:pt x="1277" y="366"/>
                  </a:lnTo>
                  <a:lnTo>
                    <a:pt x="1279" y="370"/>
                  </a:lnTo>
                  <a:lnTo>
                    <a:pt x="1218" y="278"/>
                  </a:lnTo>
                  <a:lnTo>
                    <a:pt x="1222" y="282"/>
                  </a:lnTo>
                  <a:lnTo>
                    <a:pt x="1141" y="202"/>
                  </a:lnTo>
                  <a:lnTo>
                    <a:pt x="1144" y="204"/>
                  </a:lnTo>
                  <a:lnTo>
                    <a:pt x="1045" y="137"/>
                  </a:lnTo>
                  <a:lnTo>
                    <a:pt x="1049" y="139"/>
                  </a:lnTo>
                  <a:lnTo>
                    <a:pt x="937" y="89"/>
                  </a:lnTo>
                  <a:lnTo>
                    <a:pt x="941" y="91"/>
                  </a:lnTo>
                  <a:lnTo>
                    <a:pt x="816" y="59"/>
                  </a:lnTo>
                  <a:lnTo>
                    <a:pt x="820" y="59"/>
                  </a:lnTo>
                  <a:lnTo>
                    <a:pt x="686" y="48"/>
                  </a:lnTo>
                  <a:lnTo>
                    <a:pt x="689" y="48"/>
                  </a:lnTo>
                  <a:lnTo>
                    <a:pt x="555" y="59"/>
                  </a:lnTo>
                  <a:lnTo>
                    <a:pt x="559" y="59"/>
                  </a:lnTo>
                  <a:lnTo>
                    <a:pt x="435" y="91"/>
                  </a:lnTo>
                  <a:lnTo>
                    <a:pt x="439" y="89"/>
                  </a:lnTo>
                  <a:lnTo>
                    <a:pt x="326" y="139"/>
                  </a:lnTo>
                  <a:lnTo>
                    <a:pt x="330" y="137"/>
                  </a:lnTo>
                  <a:lnTo>
                    <a:pt x="232" y="204"/>
                  </a:lnTo>
                  <a:lnTo>
                    <a:pt x="235" y="202"/>
                  </a:lnTo>
                  <a:lnTo>
                    <a:pt x="154" y="282"/>
                  </a:lnTo>
                  <a:lnTo>
                    <a:pt x="157" y="278"/>
                  </a:lnTo>
                  <a:lnTo>
                    <a:pt x="95" y="370"/>
                  </a:lnTo>
                  <a:lnTo>
                    <a:pt x="97" y="366"/>
                  </a:lnTo>
                  <a:lnTo>
                    <a:pt x="76" y="414"/>
                  </a:lnTo>
                  <a:lnTo>
                    <a:pt x="61" y="463"/>
                  </a:lnTo>
                  <a:lnTo>
                    <a:pt x="50" y="517"/>
                  </a:lnTo>
                  <a:lnTo>
                    <a:pt x="50" y="514"/>
                  </a:lnTo>
                  <a:lnTo>
                    <a:pt x="47" y="567"/>
                  </a:lnTo>
                  <a:lnTo>
                    <a:pt x="50" y="623"/>
                  </a:lnTo>
                  <a:close/>
                </a:path>
              </a:pathLst>
            </a:custGeom>
            <a:solidFill>
              <a:srgbClr val="9BBB59"/>
            </a:solidFill>
            <a:ln w="9525" cap="sq">
              <a:solidFill>
                <a:srgbClr val="9BBB59"/>
              </a:solidFill>
              <a:round/>
              <a:headEnd/>
              <a:tailEnd/>
            </a:ln>
            <a:effectLst/>
          </p:spPr>
          <p:txBody>
            <a:bodyPr wrap="none" anchor="ctr"/>
            <a:lstStyle/>
            <a:p>
              <a:endParaRPr lang="el-GR"/>
            </a:p>
          </p:txBody>
        </p:sp>
        <p:sp>
          <p:nvSpPr>
            <p:cNvPr id="12366" name="Rectangle 78"/>
            <p:cNvSpPr>
              <a:spLocks noChangeArrowheads="1"/>
            </p:cNvSpPr>
            <p:nvPr/>
          </p:nvSpPr>
          <p:spPr bwMode="auto">
            <a:xfrm>
              <a:off x="1416" y="3680"/>
              <a:ext cx="97"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ΚΣ2</a:t>
              </a:r>
            </a:p>
          </p:txBody>
        </p:sp>
        <p:sp>
          <p:nvSpPr>
            <p:cNvPr id="12367" name="Freeform 79"/>
            <p:cNvSpPr>
              <a:spLocks noChangeArrowheads="1"/>
            </p:cNvSpPr>
            <p:nvPr/>
          </p:nvSpPr>
          <p:spPr bwMode="auto">
            <a:xfrm>
              <a:off x="1698" y="3597"/>
              <a:ext cx="292" cy="239"/>
            </a:xfrm>
            <a:custGeom>
              <a:avLst/>
              <a:gdLst>
                <a:gd name="G0" fmla="+- 300 0 0"/>
                <a:gd name="G1" fmla="+- 1 0 0"/>
                <a:gd name="G2" fmla="+- 1 0 0"/>
                <a:gd name="G3" fmla="+- 1 0 0"/>
                <a:gd name="G4" fmla="+- 1 0 0"/>
                <a:gd name="G5" fmla="+- 1 0 0"/>
                <a:gd name="G6" fmla="+- 1 0 0"/>
                <a:gd name="G7" fmla="*/ 1 2323 16960"/>
                <a:gd name="G8" fmla="+- 1 0 0"/>
                <a:gd name="G9" fmla="+- 1 0 0"/>
                <a:gd name="G10" fmla="+- 301 0 0"/>
                <a:gd name="G11" fmla="*/ 1 0 51712"/>
                <a:gd name="G12" fmla="+- 543 0 0"/>
                <a:gd name="G13" fmla="*/ 1 24577 2"/>
                <a:gd name="G14" fmla="+- 1 0 0"/>
                <a:gd name="G15" fmla="+- 1 0 0"/>
                <a:gd name="G16" fmla="*/ 1 0 51712"/>
                <a:gd name="G17" fmla="+- 1 0 0"/>
                <a:gd name="G18" fmla="+- 1 0 0"/>
                <a:gd name="G19" fmla="+- 1 0 0"/>
                <a:gd name="G20" fmla="+- 1 0 0"/>
                <a:gd name="G21" fmla="+- 1 0 0"/>
                <a:gd name="G22" fmla="+- 1 0 0"/>
                <a:gd name="G23" fmla="+- 1 0 0"/>
                <a:gd name="G24" fmla="+- 1 0 0"/>
                <a:gd name="T0" fmla="*/ 0 w 1328"/>
                <a:gd name="T1" fmla="*/ 0 h 1088"/>
                <a:gd name="T2" fmla="*/ 0 w 1328"/>
                <a:gd name="T3" fmla="*/ 0 h 1088"/>
                <a:gd name="T4" fmla="*/ 0 w 1328"/>
                <a:gd name="T5" fmla="*/ 0 h 1088"/>
                <a:gd name="T6" fmla="*/ 0 w 1328"/>
                <a:gd name="T7" fmla="*/ 0 h 1088"/>
                <a:gd name="T8" fmla="*/ 0 w 1328"/>
                <a:gd name="T9" fmla="*/ 0 h 1088"/>
                <a:gd name="T10" fmla="*/ 0 w 1328"/>
                <a:gd name="T11" fmla="*/ 0 h 1088"/>
                <a:gd name="T12" fmla="*/ 0 w 1328"/>
                <a:gd name="T13" fmla="*/ 0 h 1088"/>
                <a:gd name="T14" fmla="*/ 0 w 1328"/>
                <a:gd name="T15" fmla="*/ 0 h 1088"/>
                <a:gd name="T16" fmla="*/ 0 w 1328"/>
                <a:gd name="T17" fmla="*/ 0 h 1088"/>
                <a:gd name="T18" fmla="*/ 0 w 1328"/>
                <a:gd name="T19" fmla="*/ 0 h 1088"/>
                <a:gd name="T20" fmla="*/ 0 w 1328"/>
                <a:gd name="T21" fmla="*/ 0 h 1088"/>
                <a:gd name="T22" fmla="*/ 0 w 1328"/>
                <a:gd name="T23" fmla="*/ 0 h 1088"/>
                <a:gd name="T24" fmla="*/ 0 w 1328"/>
                <a:gd name="T25" fmla="*/ 0 h 1088"/>
                <a:gd name="T26" fmla="*/ 1328 w 1328"/>
                <a:gd name="T27" fmla="*/ 1088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1328" h="1088">
                  <a:moveTo>
                    <a:pt x="0" y="544"/>
                  </a:moveTo>
                  <a:cubicBezTo>
                    <a:pt x="0" y="244"/>
                    <a:pt x="298" y="0"/>
                    <a:pt x="664" y="0"/>
                  </a:cubicBezTo>
                  <a:cubicBezTo>
                    <a:pt x="664" y="0"/>
                    <a:pt x="664" y="0"/>
                    <a:pt x="664" y="0"/>
                  </a:cubicBezTo>
                  <a:cubicBezTo>
                    <a:pt x="1031" y="0"/>
                    <a:pt x="1328" y="244"/>
                    <a:pt x="1328" y="544"/>
                  </a:cubicBezTo>
                  <a:cubicBezTo>
                    <a:pt x="1328" y="544"/>
                    <a:pt x="1328" y="544"/>
                    <a:pt x="1328" y="544"/>
                  </a:cubicBezTo>
                  <a:cubicBezTo>
                    <a:pt x="1328" y="845"/>
                    <a:pt x="1031" y="1088"/>
                    <a:pt x="664" y="1088"/>
                  </a:cubicBezTo>
                  <a:cubicBezTo>
                    <a:pt x="664" y="1088"/>
                    <a:pt x="664" y="1088"/>
                    <a:pt x="664" y="1088"/>
                  </a:cubicBezTo>
                  <a:cubicBezTo>
                    <a:pt x="298" y="1088"/>
                    <a:pt x="0" y="845"/>
                    <a:pt x="0" y="544"/>
                  </a:cubicBezTo>
                  <a:cubicBezTo>
                    <a:pt x="0" y="544"/>
                    <a:pt x="0" y="544"/>
                    <a:pt x="0" y="544"/>
                  </a:cubicBezTo>
                  <a:close/>
                </a:path>
              </a:pathLst>
            </a:custGeom>
            <a:solidFill>
              <a:srgbClr val="FFFFFF"/>
            </a:solidFill>
            <a:ln w="9525" cap="sq">
              <a:solidFill>
                <a:srgbClr val="000000"/>
              </a:solidFill>
              <a:round/>
              <a:headEnd/>
              <a:tailEnd/>
            </a:ln>
            <a:effectLst/>
          </p:spPr>
          <p:txBody>
            <a:bodyPr wrap="none" anchor="ctr"/>
            <a:lstStyle/>
            <a:p>
              <a:endParaRPr lang="el-GR"/>
            </a:p>
          </p:txBody>
        </p:sp>
        <p:sp>
          <p:nvSpPr>
            <p:cNvPr id="12368" name="Freeform 80"/>
            <p:cNvSpPr>
              <a:spLocks noChangeArrowheads="1"/>
            </p:cNvSpPr>
            <p:nvPr/>
          </p:nvSpPr>
          <p:spPr bwMode="auto">
            <a:xfrm>
              <a:off x="1693" y="3592"/>
              <a:ext cx="302" cy="249"/>
            </a:xfrm>
            <a:custGeom>
              <a:avLst/>
              <a:gdLst>
                <a:gd name="G0" fmla="+- 62 0 0"/>
                <a:gd name="G1" fmla="+- 510 0 0"/>
                <a:gd name="G2" fmla="+- 508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G53" fmla="+- 1 0 0"/>
                <a:gd name="G54" fmla="+- 1 0 0"/>
                <a:gd name="G55" fmla="+- 1 0 0"/>
                <a:gd name="G56" fmla="+- 1 0 0"/>
                <a:gd name="G57" fmla="+- 1 0 0"/>
                <a:gd name="G58" fmla="+- 1 0 0"/>
                <a:gd name="G59" fmla="+- 1 0 0"/>
                <a:gd name="G60" fmla="+- 629 0 0"/>
                <a:gd name="G61" fmla="+- 627 0 0"/>
                <a:gd name="G62" fmla="+- 65533 0 0"/>
                <a:gd name="G63" fmla="+- 1 0 0"/>
                <a:gd name="G64" fmla="+- 1 0 0"/>
                <a:gd name="G65" fmla="+- 1 0 0"/>
                <a:gd name="G66" fmla="+- 1 0 0"/>
                <a:gd name="G67" fmla="+- 1 0 0"/>
                <a:gd name="G68" fmla="+- 1 0 0"/>
                <a:gd name="G69" fmla="+- 1 0 0"/>
                <a:gd name="G70" fmla="+- 1 0 0"/>
                <a:gd name="G71" fmla="+- 1 0 0"/>
                <a:gd name="G72" fmla="+- 1 0 0"/>
                <a:gd name="G73" fmla="+- 1 0 0"/>
                <a:gd name="G74" fmla="+- 1 0 0"/>
                <a:gd name="G75" fmla="+- 1 0 0"/>
                <a:gd name="G76" fmla="+- 1 0 0"/>
                <a:gd name="G77" fmla="+- 1 0 0"/>
                <a:gd name="G78" fmla="+- 1 0 0"/>
                <a:gd name="G79" fmla="+- 1 0 0"/>
                <a:gd name="G80" fmla="+- 1 0 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1 0 0"/>
                <a:gd name="G94" fmla="+- 1 0 0"/>
                <a:gd name="G95" fmla="+- 1 0 0"/>
                <a:gd name="G96" fmla="+- 1 0 0"/>
                <a:gd name="G97" fmla="+- 1 0 0"/>
                <a:gd name="G98" fmla="+- 8193 0 0"/>
                <a:gd name="G99" fmla="+- 1 0 0"/>
                <a:gd name="G100" fmla="+- 1 0 0"/>
                <a:gd name="G101" fmla="+- 1 0 0"/>
                <a:gd name="G102" fmla="+- 1 0 0"/>
                <a:gd name="G103" fmla="+- 1 0 0"/>
                <a:gd name="G104" fmla="+- 1 0 0"/>
                <a:gd name="G105" fmla="+- 8193 0 0"/>
                <a:gd name="G106" fmla="+- 1 0 0"/>
                <a:gd name="G107" fmla="+- 8193 0 0"/>
                <a:gd name="G108" fmla="+- 1 0 0"/>
                <a:gd name="G109" fmla="+- 1 0 0"/>
                <a:gd name="G110" fmla="+- 1 0 0"/>
                <a:gd name="G111" fmla="+- 1 0 0"/>
                <a:gd name="G112" fmla="+- 1 0 0"/>
                <a:gd name="G113" fmla="+- 1 0 0"/>
                <a:gd name="G114" fmla="+- 8193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29003 51712"/>
                <a:gd name="G133" fmla="+- 1 0 0"/>
                <a:gd name="G134" fmla="+- 1 0 0"/>
                <a:gd name="G135" fmla="+- 1 0 0"/>
                <a:gd name="G136" fmla="+- 1 0 0"/>
                <a:gd name="G137" fmla="+- 1 0 0"/>
                <a:gd name="G138" fmla="+- 1 0 0"/>
                <a:gd name="G139" fmla="+- 1 0 0"/>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65490 0 0"/>
                <a:gd name="G180" fmla="+- 1 0 0"/>
                <a:gd name="G181" fmla="+- 1 0 0"/>
                <a:gd name="G182" fmla="+- 1 0 0"/>
                <a:gd name="G183" fmla="+- 1 0 0"/>
                <a:gd name="G184" fmla="+- 1 0 0"/>
                <a:gd name="G185" fmla="+- 1 0 0"/>
                <a:gd name="G186" fmla="+- 1 0 0"/>
                <a:gd name="G187" fmla="+- 1 0 0"/>
                <a:gd name="G188" fmla="+- 1 0 0"/>
                <a:gd name="G189" fmla="+- 1 0 0"/>
                <a:gd name="G190" fmla="+- 1 0 0"/>
                <a:gd name="G191" fmla="+- 1 0 0"/>
                <a:gd name="G192" fmla="+- 1 0 0"/>
                <a:gd name="G193" fmla="+- 1 0 0"/>
                <a:gd name="T0" fmla="*/ 0 w 1375"/>
                <a:gd name="T1" fmla="*/ 0 h 1136"/>
                <a:gd name="T2" fmla="*/ 0 w 1375"/>
                <a:gd name="T3" fmla="*/ 0 h 1136"/>
                <a:gd name="T4" fmla="*/ 0 w 1375"/>
                <a:gd name="T5" fmla="*/ 0 h 1136"/>
                <a:gd name="T6" fmla="*/ 0 w 1375"/>
                <a:gd name="T7" fmla="*/ 0 h 1136"/>
                <a:gd name="T8" fmla="*/ 0 w 1375"/>
                <a:gd name="T9" fmla="*/ 0 h 1136"/>
                <a:gd name="T10" fmla="*/ 0 w 1375"/>
                <a:gd name="T11" fmla="*/ 0 h 1136"/>
                <a:gd name="T12" fmla="*/ 0 w 1375"/>
                <a:gd name="T13" fmla="*/ 0 h 1136"/>
                <a:gd name="T14" fmla="*/ 0 w 1375"/>
                <a:gd name="T15" fmla="*/ 0 h 1136"/>
                <a:gd name="T16" fmla="*/ 0 w 1375"/>
                <a:gd name="T17" fmla="*/ 0 h 1136"/>
                <a:gd name="T18" fmla="*/ 0 w 1375"/>
                <a:gd name="T19" fmla="*/ 0 h 1136"/>
                <a:gd name="T20" fmla="*/ 0 w 1375"/>
                <a:gd name="T21" fmla="*/ 0 h 1136"/>
                <a:gd name="T22" fmla="*/ 0 w 1375"/>
                <a:gd name="T23" fmla="*/ 0 h 1136"/>
                <a:gd name="T24" fmla="*/ 0 w 1375"/>
                <a:gd name="T25" fmla="*/ 0 h 1136"/>
                <a:gd name="T26" fmla="*/ 0 w 1375"/>
                <a:gd name="T27" fmla="*/ 0 h 1136"/>
                <a:gd name="T28" fmla="*/ 0 w 1375"/>
                <a:gd name="T29" fmla="*/ 0 h 1136"/>
                <a:gd name="T30" fmla="*/ 0 w 1375"/>
                <a:gd name="T31" fmla="*/ 0 h 1136"/>
                <a:gd name="T32" fmla="*/ 0 w 1375"/>
                <a:gd name="T33" fmla="*/ 0 h 1136"/>
                <a:gd name="T34" fmla="*/ 0 w 1375"/>
                <a:gd name="T35" fmla="*/ 0 h 1136"/>
                <a:gd name="T36" fmla="*/ 0 w 1375"/>
                <a:gd name="T37" fmla="*/ 0 h 1136"/>
                <a:gd name="T38" fmla="*/ 0 w 1375"/>
                <a:gd name="T39" fmla="*/ 0 h 1136"/>
                <a:gd name="T40" fmla="*/ 0 w 1375"/>
                <a:gd name="T41" fmla="*/ 0 h 1136"/>
                <a:gd name="T42" fmla="*/ 0 w 1375"/>
                <a:gd name="T43" fmla="*/ 0 h 1136"/>
                <a:gd name="T44" fmla="*/ 0 w 1375"/>
                <a:gd name="T45" fmla="*/ 0 h 1136"/>
                <a:gd name="T46" fmla="*/ 0 w 1375"/>
                <a:gd name="T47" fmla="*/ 0 h 1136"/>
                <a:gd name="T48" fmla="*/ 0 w 1375"/>
                <a:gd name="T49" fmla="*/ 0 h 1136"/>
                <a:gd name="T50" fmla="*/ 0 w 1375"/>
                <a:gd name="T51" fmla="*/ 0 h 1136"/>
                <a:gd name="T52" fmla="*/ 0 w 1375"/>
                <a:gd name="T53" fmla="*/ 0 h 1136"/>
                <a:gd name="T54" fmla="*/ 0 w 1375"/>
                <a:gd name="T55" fmla="*/ 0 h 1136"/>
                <a:gd name="T56" fmla="*/ 0 w 1375"/>
                <a:gd name="T57" fmla="*/ 0 h 1136"/>
                <a:gd name="T58" fmla="*/ 0 w 1375"/>
                <a:gd name="T59" fmla="*/ 0 h 1136"/>
                <a:gd name="T60" fmla="*/ 0 w 1375"/>
                <a:gd name="T61" fmla="*/ 0 h 1136"/>
                <a:gd name="T62" fmla="*/ 0 w 1375"/>
                <a:gd name="T63" fmla="*/ 0 h 1136"/>
                <a:gd name="T64" fmla="*/ 0 w 1375"/>
                <a:gd name="T65" fmla="*/ 0 h 1136"/>
                <a:gd name="T66" fmla="*/ 0 w 1375"/>
                <a:gd name="T67" fmla="*/ 0 h 1136"/>
                <a:gd name="T68" fmla="*/ 0 w 1375"/>
                <a:gd name="T69" fmla="*/ 0 h 1136"/>
                <a:gd name="T70" fmla="*/ 0 w 1375"/>
                <a:gd name="T71" fmla="*/ 0 h 1136"/>
                <a:gd name="T72" fmla="*/ 0 w 1375"/>
                <a:gd name="T73" fmla="*/ 0 h 1136"/>
                <a:gd name="T74" fmla="*/ 0 w 1375"/>
                <a:gd name="T75" fmla="*/ 0 h 1136"/>
                <a:gd name="T76" fmla="*/ 0 w 1375"/>
                <a:gd name="T77" fmla="*/ 0 h 1136"/>
                <a:gd name="T78" fmla="*/ 0 w 1375"/>
                <a:gd name="T79" fmla="*/ 0 h 1136"/>
                <a:gd name="T80" fmla="*/ 0 w 1375"/>
                <a:gd name="T81" fmla="*/ 0 h 1136"/>
                <a:gd name="T82" fmla="*/ 0 w 1375"/>
                <a:gd name="T83" fmla="*/ 0 h 1136"/>
                <a:gd name="T84" fmla="*/ 0 w 1375"/>
                <a:gd name="T85" fmla="*/ 0 h 1136"/>
                <a:gd name="T86" fmla="*/ 0 w 1375"/>
                <a:gd name="T87" fmla="*/ 0 h 1136"/>
                <a:gd name="T88" fmla="*/ 0 w 1375"/>
                <a:gd name="T89" fmla="*/ 0 h 1136"/>
                <a:gd name="T90" fmla="*/ 0 w 1375"/>
                <a:gd name="T91" fmla="*/ 0 h 1136"/>
                <a:gd name="T92" fmla="*/ 0 w 1375"/>
                <a:gd name="T93" fmla="*/ 0 h 1136"/>
                <a:gd name="T94" fmla="*/ 1375 w 1375"/>
                <a:gd name="T95" fmla="*/ 1136 h 1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T92" t="T93" r="T94" b="T95"/>
              <a:pathLst>
                <a:path w="1375" h="1136">
                  <a:moveTo>
                    <a:pt x="0" y="570"/>
                  </a:moveTo>
                  <a:lnTo>
                    <a:pt x="3" y="511"/>
                  </a:lnTo>
                  <a:cubicBezTo>
                    <a:pt x="3" y="510"/>
                    <a:pt x="3" y="509"/>
                    <a:pt x="3" y="508"/>
                  </a:cubicBezTo>
                  <a:lnTo>
                    <a:pt x="14" y="454"/>
                  </a:lnTo>
                  <a:lnTo>
                    <a:pt x="31" y="399"/>
                  </a:lnTo>
                  <a:lnTo>
                    <a:pt x="53" y="347"/>
                  </a:lnTo>
                  <a:cubicBezTo>
                    <a:pt x="54" y="345"/>
                    <a:pt x="55" y="344"/>
                    <a:pt x="56" y="343"/>
                  </a:cubicBezTo>
                  <a:lnTo>
                    <a:pt x="118" y="251"/>
                  </a:lnTo>
                  <a:cubicBezTo>
                    <a:pt x="118" y="250"/>
                    <a:pt x="119" y="249"/>
                    <a:pt x="121" y="247"/>
                  </a:cubicBezTo>
                  <a:lnTo>
                    <a:pt x="202" y="167"/>
                  </a:lnTo>
                  <a:cubicBezTo>
                    <a:pt x="203" y="166"/>
                    <a:pt x="204" y="165"/>
                    <a:pt x="205" y="165"/>
                  </a:cubicBezTo>
                  <a:lnTo>
                    <a:pt x="303" y="98"/>
                  </a:lnTo>
                  <a:cubicBezTo>
                    <a:pt x="304" y="97"/>
                    <a:pt x="305" y="96"/>
                    <a:pt x="307" y="96"/>
                  </a:cubicBezTo>
                  <a:lnTo>
                    <a:pt x="420" y="46"/>
                  </a:lnTo>
                  <a:cubicBezTo>
                    <a:pt x="421" y="45"/>
                    <a:pt x="422" y="45"/>
                    <a:pt x="423" y="44"/>
                  </a:cubicBezTo>
                  <a:lnTo>
                    <a:pt x="547" y="12"/>
                  </a:lnTo>
                  <a:cubicBezTo>
                    <a:pt x="549" y="12"/>
                    <a:pt x="550" y="12"/>
                    <a:pt x="552" y="12"/>
                  </a:cubicBezTo>
                  <a:lnTo>
                    <a:pt x="686" y="1"/>
                  </a:lnTo>
                  <a:cubicBezTo>
                    <a:pt x="687" y="0"/>
                    <a:pt x="688" y="0"/>
                    <a:pt x="689" y="1"/>
                  </a:cubicBezTo>
                  <a:lnTo>
                    <a:pt x="823" y="12"/>
                  </a:lnTo>
                  <a:cubicBezTo>
                    <a:pt x="825" y="12"/>
                    <a:pt x="826" y="12"/>
                    <a:pt x="827" y="12"/>
                  </a:cubicBezTo>
                  <a:lnTo>
                    <a:pt x="952" y="44"/>
                  </a:lnTo>
                  <a:cubicBezTo>
                    <a:pt x="954" y="45"/>
                    <a:pt x="955" y="45"/>
                    <a:pt x="956" y="46"/>
                  </a:cubicBezTo>
                  <a:lnTo>
                    <a:pt x="1068" y="96"/>
                  </a:lnTo>
                  <a:cubicBezTo>
                    <a:pt x="1070" y="96"/>
                    <a:pt x="1071" y="97"/>
                    <a:pt x="1072" y="98"/>
                  </a:cubicBezTo>
                  <a:lnTo>
                    <a:pt x="1171" y="165"/>
                  </a:lnTo>
                  <a:cubicBezTo>
                    <a:pt x="1172" y="165"/>
                    <a:pt x="1173" y="166"/>
                    <a:pt x="1174" y="167"/>
                  </a:cubicBezTo>
                  <a:lnTo>
                    <a:pt x="1255" y="247"/>
                  </a:lnTo>
                  <a:cubicBezTo>
                    <a:pt x="1257" y="249"/>
                    <a:pt x="1258" y="250"/>
                    <a:pt x="1258" y="251"/>
                  </a:cubicBezTo>
                  <a:lnTo>
                    <a:pt x="1319" y="343"/>
                  </a:lnTo>
                  <a:cubicBezTo>
                    <a:pt x="1320" y="344"/>
                    <a:pt x="1321" y="346"/>
                    <a:pt x="1321" y="347"/>
                  </a:cubicBezTo>
                  <a:lnTo>
                    <a:pt x="1343" y="397"/>
                  </a:lnTo>
                  <a:lnTo>
                    <a:pt x="1361" y="451"/>
                  </a:lnTo>
                  <a:lnTo>
                    <a:pt x="1372" y="508"/>
                  </a:lnTo>
                  <a:lnTo>
                    <a:pt x="1375" y="567"/>
                  </a:lnTo>
                  <a:lnTo>
                    <a:pt x="1372" y="626"/>
                  </a:lnTo>
                  <a:lnTo>
                    <a:pt x="1362" y="683"/>
                  </a:lnTo>
                  <a:lnTo>
                    <a:pt x="1344" y="738"/>
                  </a:lnTo>
                  <a:lnTo>
                    <a:pt x="1321" y="790"/>
                  </a:lnTo>
                  <a:cubicBezTo>
                    <a:pt x="1321" y="791"/>
                    <a:pt x="1320" y="793"/>
                    <a:pt x="1319" y="794"/>
                  </a:cubicBezTo>
                  <a:lnTo>
                    <a:pt x="1258" y="886"/>
                  </a:lnTo>
                  <a:cubicBezTo>
                    <a:pt x="1258" y="887"/>
                    <a:pt x="1257" y="888"/>
                    <a:pt x="1255" y="889"/>
                  </a:cubicBezTo>
                  <a:lnTo>
                    <a:pt x="1174" y="970"/>
                  </a:lnTo>
                  <a:cubicBezTo>
                    <a:pt x="1173" y="972"/>
                    <a:pt x="1172" y="973"/>
                    <a:pt x="1171" y="973"/>
                  </a:cubicBezTo>
                  <a:lnTo>
                    <a:pt x="1072" y="1039"/>
                  </a:lnTo>
                  <a:cubicBezTo>
                    <a:pt x="1071" y="1040"/>
                    <a:pt x="1069" y="1041"/>
                    <a:pt x="1068" y="1041"/>
                  </a:cubicBezTo>
                  <a:lnTo>
                    <a:pt x="956" y="1091"/>
                  </a:lnTo>
                  <a:cubicBezTo>
                    <a:pt x="955" y="1092"/>
                    <a:pt x="954" y="1092"/>
                    <a:pt x="952" y="1093"/>
                  </a:cubicBezTo>
                  <a:lnTo>
                    <a:pt x="827" y="1125"/>
                  </a:lnTo>
                  <a:cubicBezTo>
                    <a:pt x="826" y="1125"/>
                    <a:pt x="825" y="1125"/>
                    <a:pt x="823" y="1125"/>
                  </a:cubicBezTo>
                  <a:lnTo>
                    <a:pt x="689" y="1136"/>
                  </a:lnTo>
                  <a:cubicBezTo>
                    <a:pt x="688" y="1136"/>
                    <a:pt x="687" y="1136"/>
                    <a:pt x="686" y="1136"/>
                  </a:cubicBezTo>
                  <a:lnTo>
                    <a:pt x="552" y="1125"/>
                  </a:lnTo>
                  <a:cubicBezTo>
                    <a:pt x="550" y="1125"/>
                    <a:pt x="549" y="1125"/>
                    <a:pt x="547" y="1125"/>
                  </a:cubicBezTo>
                  <a:lnTo>
                    <a:pt x="423" y="1093"/>
                  </a:lnTo>
                  <a:cubicBezTo>
                    <a:pt x="422" y="1092"/>
                    <a:pt x="421" y="1092"/>
                    <a:pt x="420" y="1091"/>
                  </a:cubicBezTo>
                  <a:lnTo>
                    <a:pt x="307" y="1041"/>
                  </a:lnTo>
                  <a:cubicBezTo>
                    <a:pt x="305" y="1041"/>
                    <a:pt x="304" y="1040"/>
                    <a:pt x="303" y="1039"/>
                  </a:cubicBezTo>
                  <a:lnTo>
                    <a:pt x="205" y="973"/>
                  </a:lnTo>
                  <a:cubicBezTo>
                    <a:pt x="204" y="973"/>
                    <a:pt x="203" y="972"/>
                    <a:pt x="201" y="970"/>
                  </a:cubicBezTo>
                  <a:lnTo>
                    <a:pt x="120" y="889"/>
                  </a:lnTo>
                  <a:cubicBezTo>
                    <a:pt x="119" y="888"/>
                    <a:pt x="118" y="887"/>
                    <a:pt x="118" y="886"/>
                  </a:cubicBezTo>
                  <a:lnTo>
                    <a:pt x="56" y="794"/>
                  </a:lnTo>
                  <a:cubicBezTo>
                    <a:pt x="55" y="793"/>
                    <a:pt x="54" y="791"/>
                    <a:pt x="53" y="790"/>
                  </a:cubicBezTo>
                  <a:lnTo>
                    <a:pt x="31" y="740"/>
                  </a:lnTo>
                  <a:lnTo>
                    <a:pt x="15" y="686"/>
                  </a:lnTo>
                  <a:lnTo>
                    <a:pt x="3" y="629"/>
                  </a:lnTo>
                  <a:cubicBezTo>
                    <a:pt x="3" y="628"/>
                    <a:pt x="3" y="627"/>
                    <a:pt x="3" y="626"/>
                  </a:cubicBezTo>
                  <a:lnTo>
                    <a:pt x="0" y="570"/>
                  </a:lnTo>
                  <a:close/>
                  <a:moveTo>
                    <a:pt x="50" y="623"/>
                  </a:moveTo>
                  <a:lnTo>
                    <a:pt x="50" y="620"/>
                  </a:lnTo>
                  <a:lnTo>
                    <a:pt x="60" y="671"/>
                  </a:lnTo>
                  <a:lnTo>
                    <a:pt x="75" y="721"/>
                  </a:lnTo>
                  <a:lnTo>
                    <a:pt x="97" y="771"/>
                  </a:lnTo>
                  <a:lnTo>
                    <a:pt x="95" y="767"/>
                  </a:lnTo>
                  <a:lnTo>
                    <a:pt x="157" y="859"/>
                  </a:lnTo>
                  <a:lnTo>
                    <a:pt x="154" y="855"/>
                  </a:lnTo>
                  <a:lnTo>
                    <a:pt x="235" y="936"/>
                  </a:lnTo>
                  <a:lnTo>
                    <a:pt x="232" y="934"/>
                  </a:lnTo>
                  <a:lnTo>
                    <a:pt x="330" y="1000"/>
                  </a:lnTo>
                  <a:lnTo>
                    <a:pt x="326" y="998"/>
                  </a:lnTo>
                  <a:lnTo>
                    <a:pt x="439" y="1048"/>
                  </a:lnTo>
                  <a:lnTo>
                    <a:pt x="435" y="1046"/>
                  </a:lnTo>
                  <a:lnTo>
                    <a:pt x="559" y="1078"/>
                  </a:lnTo>
                  <a:lnTo>
                    <a:pt x="555" y="1078"/>
                  </a:lnTo>
                  <a:lnTo>
                    <a:pt x="689" y="1089"/>
                  </a:lnTo>
                  <a:lnTo>
                    <a:pt x="686" y="1089"/>
                  </a:lnTo>
                  <a:lnTo>
                    <a:pt x="820" y="1078"/>
                  </a:lnTo>
                  <a:lnTo>
                    <a:pt x="816" y="1078"/>
                  </a:lnTo>
                  <a:lnTo>
                    <a:pt x="941" y="1046"/>
                  </a:lnTo>
                  <a:lnTo>
                    <a:pt x="937" y="1048"/>
                  </a:lnTo>
                  <a:lnTo>
                    <a:pt x="1049" y="998"/>
                  </a:lnTo>
                  <a:lnTo>
                    <a:pt x="1045" y="999"/>
                  </a:lnTo>
                  <a:lnTo>
                    <a:pt x="1144" y="933"/>
                  </a:lnTo>
                  <a:lnTo>
                    <a:pt x="1140" y="936"/>
                  </a:lnTo>
                  <a:lnTo>
                    <a:pt x="1221" y="855"/>
                  </a:lnTo>
                  <a:lnTo>
                    <a:pt x="1218" y="859"/>
                  </a:lnTo>
                  <a:lnTo>
                    <a:pt x="1279" y="767"/>
                  </a:lnTo>
                  <a:lnTo>
                    <a:pt x="1277" y="771"/>
                  </a:lnTo>
                  <a:lnTo>
                    <a:pt x="1299" y="723"/>
                  </a:lnTo>
                  <a:lnTo>
                    <a:pt x="1315" y="674"/>
                  </a:lnTo>
                  <a:lnTo>
                    <a:pt x="1325" y="623"/>
                  </a:lnTo>
                  <a:lnTo>
                    <a:pt x="1328" y="570"/>
                  </a:lnTo>
                  <a:lnTo>
                    <a:pt x="1325" y="517"/>
                  </a:lnTo>
                  <a:lnTo>
                    <a:pt x="1316" y="466"/>
                  </a:lnTo>
                  <a:lnTo>
                    <a:pt x="1299" y="416"/>
                  </a:lnTo>
                  <a:lnTo>
                    <a:pt x="1277" y="366"/>
                  </a:lnTo>
                  <a:lnTo>
                    <a:pt x="1279" y="370"/>
                  </a:lnTo>
                  <a:lnTo>
                    <a:pt x="1218" y="278"/>
                  </a:lnTo>
                  <a:lnTo>
                    <a:pt x="1222" y="282"/>
                  </a:lnTo>
                  <a:lnTo>
                    <a:pt x="1141" y="202"/>
                  </a:lnTo>
                  <a:lnTo>
                    <a:pt x="1144" y="204"/>
                  </a:lnTo>
                  <a:lnTo>
                    <a:pt x="1045" y="137"/>
                  </a:lnTo>
                  <a:lnTo>
                    <a:pt x="1049" y="139"/>
                  </a:lnTo>
                  <a:lnTo>
                    <a:pt x="937" y="89"/>
                  </a:lnTo>
                  <a:lnTo>
                    <a:pt x="941" y="91"/>
                  </a:lnTo>
                  <a:lnTo>
                    <a:pt x="816" y="59"/>
                  </a:lnTo>
                  <a:lnTo>
                    <a:pt x="820" y="59"/>
                  </a:lnTo>
                  <a:lnTo>
                    <a:pt x="686" y="48"/>
                  </a:lnTo>
                  <a:lnTo>
                    <a:pt x="689" y="48"/>
                  </a:lnTo>
                  <a:lnTo>
                    <a:pt x="555" y="59"/>
                  </a:lnTo>
                  <a:lnTo>
                    <a:pt x="559" y="59"/>
                  </a:lnTo>
                  <a:lnTo>
                    <a:pt x="435" y="91"/>
                  </a:lnTo>
                  <a:lnTo>
                    <a:pt x="439" y="89"/>
                  </a:lnTo>
                  <a:lnTo>
                    <a:pt x="326" y="139"/>
                  </a:lnTo>
                  <a:lnTo>
                    <a:pt x="330" y="137"/>
                  </a:lnTo>
                  <a:lnTo>
                    <a:pt x="232" y="204"/>
                  </a:lnTo>
                  <a:lnTo>
                    <a:pt x="235" y="202"/>
                  </a:lnTo>
                  <a:lnTo>
                    <a:pt x="154" y="282"/>
                  </a:lnTo>
                  <a:lnTo>
                    <a:pt x="157" y="278"/>
                  </a:lnTo>
                  <a:lnTo>
                    <a:pt x="95" y="370"/>
                  </a:lnTo>
                  <a:lnTo>
                    <a:pt x="97" y="366"/>
                  </a:lnTo>
                  <a:lnTo>
                    <a:pt x="76" y="414"/>
                  </a:lnTo>
                  <a:lnTo>
                    <a:pt x="61" y="463"/>
                  </a:lnTo>
                  <a:lnTo>
                    <a:pt x="50" y="517"/>
                  </a:lnTo>
                  <a:lnTo>
                    <a:pt x="50" y="514"/>
                  </a:lnTo>
                  <a:lnTo>
                    <a:pt x="47" y="567"/>
                  </a:lnTo>
                  <a:lnTo>
                    <a:pt x="50" y="623"/>
                  </a:lnTo>
                  <a:close/>
                </a:path>
              </a:pathLst>
            </a:custGeom>
            <a:solidFill>
              <a:srgbClr val="9BBB59"/>
            </a:solidFill>
            <a:ln w="9525" cap="sq">
              <a:solidFill>
                <a:srgbClr val="9BBB59"/>
              </a:solidFill>
              <a:round/>
              <a:headEnd/>
              <a:tailEnd/>
            </a:ln>
            <a:effectLst/>
          </p:spPr>
          <p:txBody>
            <a:bodyPr wrap="none" anchor="ctr"/>
            <a:lstStyle/>
            <a:p>
              <a:endParaRPr lang="el-GR"/>
            </a:p>
          </p:txBody>
        </p:sp>
        <p:sp>
          <p:nvSpPr>
            <p:cNvPr id="12369" name="Rectangle 81"/>
            <p:cNvSpPr>
              <a:spLocks noChangeArrowheads="1"/>
            </p:cNvSpPr>
            <p:nvPr/>
          </p:nvSpPr>
          <p:spPr bwMode="auto">
            <a:xfrm>
              <a:off x="1816" y="3680"/>
              <a:ext cx="97"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ΚΣ3</a:t>
              </a:r>
            </a:p>
          </p:txBody>
        </p:sp>
        <p:sp>
          <p:nvSpPr>
            <p:cNvPr id="12370" name="Freeform 82"/>
            <p:cNvSpPr>
              <a:spLocks noChangeArrowheads="1"/>
            </p:cNvSpPr>
            <p:nvPr/>
          </p:nvSpPr>
          <p:spPr bwMode="auto">
            <a:xfrm>
              <a:off x="2523" y="3597"/>
              <a:ext cx="320" cy="239"/>
            </a:xfrm>
            <a:custGeom>
              <a:avLst/>
              <a:gdLst>
                <a:gd name="G0" fmla="+- 300 0 0"/>
                <a:gd name="G1" fmla="+- 1 0 0"/>
                <a:gd name="G2" fmla="+- 1 0 0"/>
                <a:gd name="G3" fmla="+- 1 0 0"/>
                <a:gd name="G4" fmla="+- 1 0 0"/>
                <a:gd name="G5" fmla="+- 1 0 0"/>
                <a:gd name="G6" fmla="+- 1 0 0"/>
                <a:gd name="G7" fmla="+- 1 0 0"/>
                <a:gd name="G8" fmla="+- 1 0 0"/>
                <a:gd name="G9" fmla="+- 1 0 0"/>
                <a:gd name="G10" fmla="+- 301 0 0"/>
                <a:gd name="G11" fmla="*/ 1 0 51712"/>
                <a:gd name="G12" fmla="+- 543 0 0"/>
                <a:gd name="G13" fmla="*/ 1 24577 2"/>
                <a:gd name="G14" fmla="+- 1 0 0"/>
                <a:gd name="G15" fmla="+- 1 0 0"/>
                <a:gd name="G16" fmla="*/ 1 0 51712"/>
                <a:gd name="G17" fmla="+- 1 0 0"/>
                <a:gd name="G18" fmla="+- 1 0 0"/>
                <a:gd name="G19" fmla="+- 1 0 0"/>
                <a:gd name="G20" fmla="+- 1 0 0"/>
                <a:gd name="G21" fmla="+- 1 0 0"/>
                <a:gd name="G22" fmla="+- 1 0 0"/>
                <a:gd name="G23" fmla="+- 1 0 0"/>
                <a:gd name="G24" fmla="+- 1 0 0"/>
                <a:gd name="T0" fmla="*/ 0 w 1456"/>
                <a:gd name="T1" fmla="*/ 0 h 1088"/>
                <a:gd name="T2" fmla="*/ 0 w 1456"/>
                <a:gd name="T3" fmla="*/ 0 h 1088"/>
                <a:gd name="T4" fmla="*/ 0 w 1456"/>
                <a:gd name="T5" fmla="*/ 0 h 1088"/>
                <a:gd name="T6" fmla="*/ 0 w 1456"/>
                <a:gd name="T7" fmla="*/ 0 h 1088"/>
                <a:gd name="T8" fmla="*/ 0 w 1456"/>
                <a:gd name="T9" fmla="*/ 0 h 1088"/>
                <a:gd name="T10" fmla="*/ 0 w 1456"/>
                <a:gd name="T11" fmla="*/ 0 h 1088"/>
                <a:gd name="T12" fmla="*/ 0 w 1456"/>
                <a:gd name="T13" fmla="*/ 0 h 1088"/>
                <a:gd name="T14" fmla="*/ 0 w 1456"/>
                <a:gd name="T15" fmla="*/ 0 h 1088"/>
                <a:gd name="T16" fmla="*/ 0 w 1456"/>
                <a:gd name="T17" fmla="*/ 0 h 1088"/>
                <a:gd name="T18" fmla="*/ 0 w 1456"/>
                <a:gd name="T19" fmla="*/ 0 h 1088"/>
                <a:gd name="T20" fmla="*/ 0 w 1456"/>
                <a:gd name="T21" fmla="*/ 0 h 1088"/>
                <a:gd name="T22" fmla="*/ 0 w 1456"/>
                <a:gd name="T23" fmla="*/ 0 h 1088"/>
                <a:gd name="T24" fmla="*/ 0 w 1456"/>
                <a:gd name="T25" fmla="*/ 0 h 1088"/>
                <a:gd name="T26" fmla="*/ 1456 w 1456"/>
                <a:gd name="T27" fmla="*/ 1088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1456" h="1088">
                  <a:moveTo>
                    <a:pt x="0" y="544"/>
                  </a:moveTo>
                  <a:cubicBezTo>
                    <a:pt x="0" y="244"/>
                    <a:pt x="326" y="0"/>
                    <a:pt x="728" y="0"/>
                  </a:cubicBezTo>
                  <a:cubicBezTo>
                    <a:pt x="728" y="0"/>
                    <a:pt x="728" y="0"/>
                    <a:pt x="728" y="0"/>
                  </a:cubicBezTo>
                  <a:cubicBezTo>
                    <a:pt x="1131" y="0"/>
                    <a:pt x="1456" y="244"/>
                    <a:pt x="1456" y="544"/>
                  </a:cubicBezTo>
                  <a:cubicBezTo>
                    <a:pt x="1456" y="544"/>
                    <a:pt x="1456" y="544"/>
                    <a:pt x="1456" y="544"/>
                  </a:cubicBezTo>
                  <a:cubicBezTo>
                    <a:pt x="1456" y="845"/>
                    <a:pt x="1131" y="1088"/>
                    <a:pt x="728" y="1088"/>
                  </a:cubicBezTo>
                  <a:cubicBezTo>
                    <a:pt x="728" y="1088"/>
                    <a:pt x="728" y="1088"/>
                    <a:pt x="728" y="1088"/>
                  </a:cubicBezTo>
                  <a:cubicBezTo>
                    <a:pt x="326" y="1088"/>
                    <a:pt x="0" y="845"/>
                    <a:pt x="0" y="544"/>
                  </a:cubicBezTo>
                  <a:cubicBezTo>
                    <a:pt x="0" y="544"/>
                    <a:pt x="0" y="544"/>
                    <a:pt x="0" y="544"/>
                  </a:cubicBezTo>
                  <a:close/>
                </a:path>
              </a:pathLst>
            </a:custGeom>
            <a:solidFill>
              <a:srgbClr val="FFFFFF"/>
            </a:solidFill>
            <a:ln w="9525" cap="sq">
              <a:solidFill>
                <a:srgbClr val="000000"/>
              </a:solidFill>
              <a:round/>
              <a:headEnd/>
              <a:tailEnd/>
            </a:ln>
            <a:effectLst/>
          </p:spPr>
          <p:txBody>
            <a:bodyPr wrap="none" anchor="ctr"/>
            <a:lstStyle/>
            <a:p>
              <a:endParaRPr lang="el-GR"/>
            </a:p>
          </p:txBody>
        </p:sp>
        <p:sp>
          <p:nvSpPr>
            <p:cNvPr id="12371" name="Freeform 83"/>
            <p:cNvSpPr>
              <a:spLocks noChangeArrowheads="1"/>
            </p:cNvSpPr>
            <p:nvPr/>
          </p:nvSpPr>
          <p:spPr bwMode="auto">
            <a:xfrm>
              <a:off x="2518" y="3592"/>
              <a:ext cx="330" cy="249"/>
            </a:xfrm>
            <a:custGeom>
              <a:avLst/>
              <a:gdLst>
                <a:gd name="G0" fmla="*/ 1 0 51712"/>
                <a:gd name="G1" fmla="+- 2 0 0"/>
                <a:gd name="G2" fmla="+- 51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64317 53392"/>
                <a:gd name="G24" fmla="+- 167 0 0"/>
                <a:gd name="G25" fmla="+- 1 0 0"/>
                <a:gd name="G26" fmla="+- 1 0 0"/>
                <a:gd name="G27" fmla="+- 1 0 0"/>
                <a:gd name="G28" fmla="+- 1 0 0"/>
                <a:gd name="G29" fmla="+- 1 0 0"/>
                <a:gd name="G30" fmla="+- 1 0 0"/>
                <a:gd name="G31" fmla="+- 1 0 0"/>
                <a:gd name="G32" fmla="+- 1 0 0"/>
                <a:gd name="G33" fmla="+- 1 0 0"/>
                <a:gd name="G34" fmla="+- 1 0 0"/>
                <a:gd name="G35" fmla="+- 1 0 0"/>
                <a:gd name="G36" fmla="*/ 1 2253 2"/>
                <a:gd name="G37" fmla="+- 1106 0 0"/>
                <a:gd name="G38" fmla="+- 1 0 0"/>
                <a:gd name="G39" fmla="+- 1 0 0"/>
                <a:gd name="G40" fmla="+- 1 0 0"/>
                <a:gd name="G41" fmla="+- 1 0 0"/>
                <a:gd name="G42" fmla="+- 1 0 0"/>
                <a:gd name="G43" fmla="+- 1 0 0"/>
                <a:gd name="G44" fmla="+- 1 0 0"/>
                <a:gd name="G45" fmla="+- 1 0 0"/>
                <a:gd name="G46" fmla="+- 1 0 0"/>
                <a:gd name="G47" fmla="+- 1 0 0"/>
                <a:gd name="G48" fmla="+- 1 0 0"/>
                <a:gd name="G49" fmla="+- 1 0 0"/>
                <a:gd name="G50" fmla="+- 1 0 0"/>
                <a:gd name="G51" fmla="+- 1 0 0"/>
                <a:gd name="G52" fmla="+- 1 0 0"/>
                <a:gd name="G53" fmla="+- 1 0 0"/>
                <a:gd name="G54" fmla="+- 1 0 0"/>
                <a:gd name="T0" fmla="*/ 844 256 1"/>
                <a:gd name="T1" fmla="*/ 0 256 1"/>
                <a:gd name="G55" fmla="+- 0 T0 T1"/>
                <a:gd name="G56" fmla="sin 55624 G55"/>
                <a:gd name="T2" fmla="*/ 844 256 1"/>
                <a:gd name="T3" fmla="*/ 0 256 1"/>
                <a:gd name="G57" fmla="+- 0 T2 T3"/>
                <a:gd name="G58" fmla="cos 54830 G57"/>
                <a:gd name="G59" fmla="+- G56 0 G58"/>
                <a:gd name="G60" fmla="*/ G59 65535 1"/>
                <a:gd name="G61" fmla="+- G60 10800 0"/>
                <a:gd name="G62" fmla="+- 1 0 0"/>
                <a:gd name="G63" fmla="+- 1 0 0"/>
                <a:gd name="G64" fmla="*/ 1 44001 9632"/>
                <a:gd name="G65" fmla="+- 1 0 0"/>
                <a:gd name="G66" fmla="+- 1 0 0"/>
                <a:gd name="G67" fmla="+- 1 0 0"/>
                <a:gd name="G68" fmla="+- 1 0 0"/>
                <a:gd name="G69" fmla="+- 1 0 0"/>
                <a:gd name="G70" fmla="+- 1 0 0"/>
                <a:gd name="G71" fmla="+- 1 0 0"/>
                <a:gd name="G72" fmla="+- 1 0 0"/>
                <a:gd name="T4" fmla="*/ 1078 256 1"/>
                <a:gd name="T5" fmla="*/ 0 256 1"/>
                <a:gd name="G73" fmla="+- 0 T4 T5"/>
                <a:gd name="G74" fmla="sin 55814 G73"/>
                <a:gd name="T6" fmla="*/ 1078 256 1"/>
                <a:gd name="T7" fmla="*/ 0 256 1"/>
                <a:gd name="G75" fmla="+- 0 T6 T7"/>
                <a:gd name="G76" fmla="cos 55630 G75"/>
                <a:gd name="G77" fmla="+- G74 0 G76"/>
                <a:gd name="G78" fmla="*/ G77 65535 1"/>
                <a:gd name="G79" fmla="+- G78 10800 0"/>
                <a:gd name="G80" fmla="*/ 1 15309 16960"/>
                <a:gd name="G81" fmla="+- 1 0 0"/>
                <a:gd name="G82" fmla="+- 1 0 0"/>
                <a:gd name="G83" fmla="+- 1 0 0"/>
                <a:gd name="G84" fmla="+- 1 0 0"/>
                <a:gd name="G85" fmla="+- 1 0 0"/>
                <a:gd name="G86" fmla="+- 1 0 0"/>
                <a:gd name="G87" fmla="+- 1 0 0"/>
                <a:gd name="G88" fmla="+- 1 0 0"/>
                <a:gd name="G89" fmla="+- 1 0 0"/>
                <a:gd name="G90" fmla="+- 1 0 0"/>
                <a:gd name="G91" fmla="+- 1 0 0"/>
                <a:gd name="G92" fmla="+- 1 0 0"/>
                <a:gd name="G93" fmla="+- 90 0 0"/>
                <a:gd name="G94" fmla="+- 1 0 0"/>
                <a:gd name="G95" fmla="+- 1 0 0"/>
                <a:gd name="G96" fmla="+- 1 0 0"/>
                <a:gd name="G97" fmla="+- 1 0 0"/>
                <a:gd name="G98" fmla="+- 1 0 0"/>
                <a:gd name="G99" fmla="+- 1 0 0"/>
                <a:gd name="G100" fmla="+- 1 0 0"/>
                <a:gd name="G101" fmla="+- 1 0 0"/>
                <a:gd name="G102" fmla="+- 1 0 0"/>
                <a:gd name="G103" fmla="+- 1 0 0"/>
                <a:gd name="G104" fmla="+- 1 0 0"/>
                <a:gd name="G105" fmla="+- 1 0 0"/>
                <a:gd name="G106" fmla="+- 1 0 0"/>
                <a:gd name="G107" fmla="*/ 1 24411 49664"/>
                <a:gd name="G108" fmla="+- 1 0 0"/>
                <a:gd name="G109" fmla="+- 1 0 0"/>
                <a:gd name="G110" fmla="+- 1 0 0"/>
                <a:gd name="G111" fmla="+- 1 0 0"/>
                <a:gd name="G112" fmla="+- 1 0 0"/>
                <a:gd name="G113" fmla="+- 1 0 0"/>
                <a:gd name="G114" fmla="+- 8193 0 0"/>
                <a:gd name="G115" fmla="+- 1 0 0"/>
                <a:gd name="G116" fmla="+- 1 0 0"/>
                <a:gd name="G117" fmla="+- 1 0 0"/>
                <a:gd name="G118" fmla="+- 1 0 0"/>
                <a:gd name="G119" fmla="+- 1 0 0"/>
                <a:gd name="G120" fmla="+- 1 0 0"/>
                <a:gd name="G121" fmla="+- 8193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0 0"/>
                <a:gd name="G138" fmla="+- 1 0 0"/>
                <a:gd name="G139" fmla="+- 1 0 0"/>
                <a:gd name="G140" fmla="*/ 1 29003 51712"/>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65490 0 0"/>
                <a:gd name="G188" fmla="+- 1 0 0"/>
                <a:gd name="G189" fmla="+- 1 0 0"/>
                <a:gd name="G190" fmla="+- 1 0 0"/>
                <a:gd name="G191" fmla="+- 1 0 0"/>
                <a:gd name="G192" fmla="+- 1 0 0"/>
                <a:gd name="G193" fmla="+- 1 0 0"/>
                <a:gd name="G194" fmla="+- 1 0 0"/>
                <a:gd name="G195" fmla="+- 1 0 0"/>
                <a:gd name="G196" fmla="+- 1 0 0"/>
                <a:gd name="G197" fmla="+- 1 0 0"/>
                <a:gd name="T8" fmla="*/ 0 w 1504"/>
                <a:gd name="T9" fmla="*/ 0 h 1136"/>
                <a:gd name="T10" fmla="*/ 0 w 1504"/>
                <a:gd name="T11" fmla="*/ 0 h 1136"/>
                <a:gd name="T12" fmla="*/ 0 w 1504"/>
                <a:gd name="T13" fmla="*/ 0 h 1136"/>
                <a:gd name="T14" fmla="*/ 0 w 1504"/>
                <a:gd name="T15" fmla="*/ 0 h 1136"/>
                <a:gd name="T16" fmla="*/ 0 w 1504"/>
                <a:gd name="T17" fmla="*/ 0 h 1136"/>
                <a:gd name="T18" fmla="*/ 0 w 1504"/>
                <a:gd name="T19" fmla="*/ 0 h 1136"/>
                <a:gd name="T20" fmla="*/ 0 w 1504"/>
                <a:gd name="T21" fmla="*/ 0 h 1136"/>
                <a:gd name="T22" fmla="*/ 0 w 1504"/>
                <a:gd name="T23" fmla="*/ 0 h 1136"/>
                <a:gd name="T24" fmla="*/ 0 w 1504"/>
                <a:gd name="T25" fmla="*/ 0 h 1136"/>
                <a:gd name="T26" fmla="*/ 0 w 1504"/>
                <a:gd name="T27" fmla="*/ 0 h 1136"/>
                <a:gd name="T28" fmla="*/ 0 w 1504"/>
                <a:gd name="T29" fmla="*/ 0 h 1136"/>
                <a:gd name="T30" fmla="*/ 0 w 1504"/>
                <a:gd name="T31" fmla="*/ 0 h 1136"/>
                <a:gd name="T32" fmla="*/ 0 w 1504"/>
                <a:gd name="T33" fmla="*/ 0 h 1136"/>
                <a:gd name="T34" fmla="*/ 0 w 1504"/>
                <a:gd name="T35" fmla="*/ 0 h 1136"/>
                <a:gd name="T36" fmla="*/ 0 w 1504"/>
                <a:gd name="T37" fmla="*/ 0 h 1136"/>
                <a:gd name="T38" fmla="*/ 0 w 1504"/>
                <a:gd name="T39" fmla="*/ 0 h 1136"/>
                <a:gd name="T40" fmla="*/ 0 w 1504"/>
                <a:gd name="T41" fmla="*/ 0 h 1136"/>
                <a:gd name="T42" fmla="*/ 0 w 1504"/>
                <a:gd name="T43" fmla="*/ 0 h 1136"/>
                <a:gd name="T44" fmla="*/ 0 w 1504"/>
                <a:gd name="T45" fmla="*/ 0 h 1136"/>
                <a:gd name="T46" fmla="*/ 0 w 1504"/>
                <a:gd name="T47" fmla="*/ 0 h 1136"/>
                <a:gd name="T48" fmla="*/ 0 w 1504"/>
                <a:gd name="T49" fmla="*/ 0 h 1136"/>
                <a:gd name="T50" fmla="*/ 0 w 1504"/>
                <a:gd name="T51" fmla="*/ 0 h 1136"/>
                <a:gd name="T52" fmla="*/ 0 w 1504"/>
                <a:gd name="T53" fmla="*/ 0 h 1136"/>
                <a:gd name="T54" fmla="*/ 0 w 1504"/>
                <a:gd name="T55" fmla="*/ 0 h 1136"/>
                <a:gd name="T56" fmla="*/ 0 w 1504"/>
                <a:gd name="T57" fmla="*/ 0 h 1136"/>
                <a:gd name="T58" fmla="*/ 0 w 1504"/>
                <a:gd name="T59" fmla="*/ 0 h 1136"/>
                <a:gd name="T60" fmla="*/ 0 w 1504"/>
                <a:gd name="T61" fmla="*/ 0 h 1136"/>
                <a:gd name="T62" fmla="*/ 0 w 1504"/>
                <a:gd name="T63" fmla="*/ 0 h 1136"/>
                <a:gd name="T64" fmla="*/ 0 w 1504"/>
                <a:gd name="T65" fmla="*/ 0 h 1136"/>
                <a:gd name="T66" fmla="*/ 0 w 1504"/>
                <a:gd name="T67" fmla="*/ 0 h 1136"/>
                <a:gd name="T68" fmla="*/ 0 w 1504"/>
                <a:gd name="T69" fmla="*/ 0 h 1136"/>
                <a:gd name="T70" fmla="*/ 0 w 1504"/>
                <a:gd name="T71" fmla="*/ 0 h 1136"/>
                <a:gd name="T72" fmla="*/ 0 w 1504"/>
                <a:gd name="T73" fmla="*/ 0 h 1136"/>
                <a:gd name="T74" fmla="*/ 0 w 1504"/>
                <a:gd name="T75" fmla="*/ 0 h 1136"/>
                <a:gd name="T76" fmla="*/ 0 w 1504"/>
                <a:gd name="T77" fmla="*/ 0 h 1136"/>
                <a:gd name="T78" fmla="*/ 0 w 1504"/>
                <a:gd name="T79" fmla="*/ 0 h 1136"/>
                <a:gd name="T80" fmla="*/ 0 w 1504"/>
                <a:gd name="T81" fmla="*/ 0 h 1136"/>
                <a:gd name="T82" fmla="*/ 0 w 1504"/>
                <a:gd name="T83" fmla="*/ 0 h 1136"/>
                <a:gd name="T84" fmla="*/ 0 w 1504"/>
                <a:gd name="T85" fmla="*/ 0 h 1136"/>
                <a:gd name="T86" fmla="*/ 0 w 1504"/>
                <a:gd name="T87" fmla="*/ 0 h 1136"/>
                <a:gd name="T88" fmla="*/ 0 w 1504"/>
                <a:gd name="T89" fmla="*/ 0 h 1136"/>
                <a:gd name="T90" fmla="*/ 0 w 1504"/>
                <a:gd name="T91" fmla="*/ 0 h 1136"/>
                <a:gd name="T92" fmla="*/ 0 w 1504"/>
                <a:gd name="T93" fmla="*/ 0 h 1136"/>
                <a:gd name="T94" fmla="*/ 0 w 1504"/>
                <a:gd name="T95" fmla="*/ 0 h 1136"/>
                <a:gd name="T96" fmla="*/ 0 w 1504"/>
                <a:gd name="T97" fmla="*/ 0 h 1136"/>
                <a:gd name="T98" fmla="*/ 0 w 1504"/>
                <a:gd name="T99" fmla="*/ 0 h 1136"/>
                <a:gd name="T100" fmla="*/ 0 w 1504"/>
                <a:gd name="T101" fmla="*/ 0 h 1136"/>
                <a:gd name="T102" fmla="*/ 1504 w 1504"/>
                <a:gd name="T103" fmla="*/ 1136 h 1136"/>
              </a:gdLst>
              <a:ahLst/>
              <a:cxnLst>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T100" t="T101" r="T102" b="T103"/>
              <a:pathLst>
                <a:path w="1504" h="1136">
                  <a:moveTo>
                    <a:pt x="1" y="570"/>
                  </a:moveTo>
                  <a:cubicBezTo>
                    <a:pt x="0" y="569"/>
                    <a:pt x="0" y="568"/>
                    <a:pt x="1" y="567"/>
                  </a:cubicBezTo>
                  <a:lnTo>
                    <a:pt x="5" y="511"/>
                  </a:lnTo>
                  <a:lnTo>
                    <a:pt x="16" y="454"/>
                  </a:lnTo>
                  <a:lnTo>
                    <a:pt x="35" y="399"/>
                  </a:lnTo>
                  <a:lnTo>
                    <a:pt x="60" y="346"/>
                  </a:lnTo>
                  <a:lnTo>
                    <a:pt x="92" y="296"/>
                  </a:lnTo>
                  <a:lnTo>
                    <a:pt x="130" y="249"/>
                  </a:lnTo>
                  <a:cubicBezTo>
                    <a:pt x="131" y="248"/>
                    <a:pt x="131" y="247"/>
                    <a:pt x="132" y="247"/>
                  </a:cubicBezTo>
                  <a:lnTo>
                    <a:pt x="221" y="167"/>
                  </a:lnTo>
                  <a:cubicBezTo>
                    <a:pt x="222" y="166"/>
                    <a:pt x="224" y="165"/>
                    <a:pt x="225" y="164"/>
                  </a:cubicBezTo>
                  <a:lnTo>
                    <a:pt x="333" y="97"/>
                  </a:lnTo>
                  <a:cubicBezTo>
                    <a:pt x="334" y="96"/>
                    <a:pt x="335" y="96"/>
                    <a:pt x="336" y="95"/>
                  </a:cubicBezTo>
                  <a:lnTo>
                    <a:pt x="460" y="45"/>
                  </a:lnTo>
                  <a:cubicBezTo>
                    <a:pt x="462" y="45"/>
                    <a:pt x="463" y="44"/>
                    <a:pt x="464" y="44"/>
                  </a:cubicBezTo>
                  <a:lnTo>
                    <a:pt x="600" y="12"/>
                  </a:lnTo>
                  <a:cubicBezTo>
                    <a:pt x="601" y="12"/>
                    <a:pt x="602" y="12"/>
                    <a:pt x="604" y="12"/>
                  </a:cubicBezTo>
                  <a:lnTo>
                    <a:pt x="751" y="1"/>
                  </a:lnTo>
                  <a:cubicBezTo>
                    <a:pt x="752" y="0"/>
                    <a:pt x="753" y="0"/>
                    <a:pt x="754" y="1"/>
                  </a:cubicBezTo>
                  <a:lnTo>
                    <a:pt x="901" y="12"/>
                  </a:lnTo>
                  <a:cubicBezTo>
                    <a:pt x="902" y="12"/>
                    <a:pt x="904" y="12"/>
                    <a:pt x="905" y="12"/>
                  </a:cubicBezTo>
                  <a:lnTo>
                    <a:pt x="1042" y="44"/>
                  </a:lnTo>
                  <a:cubicBezTo>
                    <a:pt x="1043" y="44"/>
                    <a:pt x="1044" y="45"/>
                    <a:pt x="1046" y="45"/>
                  </a:cubicBezTo>
                  <a:lnTo>
                    <a:pt x="1169" y="95"/>
                  </a:lnTo>
                  <a:cubicBezTo>
                    <a:pt x="1170" y="96"/>
                    <a:pt x="1171" y="96"/>
                    <a:pt x="1172" y="97"/>
                  </a:cubicBezTo>
                  <a:lnTo>
                    <a:pt x="1280" y="164"/>
                  </a:lnTo>
                  <a:cubicBezTo>
                    <a:pt x="1281" y="165"/>
                    <a:pt x="1282" y="166"/>
                    <a:pt x="1284" y="167"/>
                  </a:cubicBezTo>
                  <a:lnTo>
                    <a:pt x="1373" y="247"/>
                  </a:lnTo>
                  <a:cubicBezTo>
                    <a:pt x="1373" y="247"/>
                    <a:pt x="1374" y="248"/>
                    <a:pt x="1375" y="249"/>
                  </a:cubicBezTo>
                  <a:lnTo>
                    <a:pt x="1411" y="294"/>
                  </a:lnTo>
                  <a:lnTo>
                    <a:pt x="1443" y="343"/>
                  </a:lnTo>
                  <a:lnTo>
                    <a:pt x="1469" y="396"/>
                  </a:lnTo>
                  <a:lnTo>
                    <a:pt x="1488" y="451"/>
                  </a:lnTo>
                  <a:lnTo>
                    <a:pt x="1500" y="508"/>
                  </a:lnTo>
                  <a:lnTo>
                    <a:pt x="1504" y="567"/>
                  </a:lnTo>
                  <a:cubicBezTo>
                    <a:pt x="1504" y="568"/>
                    <a:pt x="1504" y="569"/>
                    <a:pt x="1504" y="570"/>
                  </a:cubicBezTo>
                  <a:lnTo>
                    <a:pt x="1500" y="626"/>
                  </a:lnTo>
                  <a:lnTo>
                    <a:pt x="1489" y="683"/>
                  </a:lnTo>
                  <a:lnTo>
                    <a:pt x="1470" y="738"/>
                  </a:lnTo>
                  <a:lnTo>
                    <a:pt x="1445" y="791"/>
                  </a:lnTo>
                  <a:lnTo>
                    <a:pt x="1413" y="841"/>
                  </a:lnTo>
                  <a:lnTo>
                    <a:pt x="1375" y="888"/>
                  </a:lnTo>
                  <a:cubicBezTo>
                    <a:pt x="1374" y="889"/>
                    <a:pt x="1373" y="889"/>
                    <a:pt x="1373" y="890"/>
                  </a:cubicBezTo>
                  <a:lnTo>
                    <a:pt x="1284" y="971"/>
                  </a:lnTo>
                  <a:cubicBezTo>
                    <a:pt x="1282" y="972"/>
                    <a:pt x="1281" y="973"/>
                    <a:pt x="1280" y="974"/>
                  </a:cubicBezTo>
                  <a:lnTo>
                    <a:pt x="1172" y="1040"/>
                  </a:lnTo>
                  <a:cubicBezTo>
                    <a:pt x="1171" y="1041"/>
                    <a:pt x="1170" y="1041"/>
                    <a:pt x="1169" y="1042"/>
                  </a:cubicBezTo>
                  <a:lnTo>
                    <a:pt x="1046" y="1092"/>
                  </a:lnTo>
                  <a:cubicBezTo>
                    <a:pt x="1044" y="1092"/>
                    <a:pt x="1043" y="1093"/>
                    <a:pt x="1042" y="1093"/>
                  </a:cubicBezTo>
                  <a:lnTo>
                    <a:pt x="905" y="1125"/>
                  </a:lnTo>
                  <a:cubicBezTo>
                    <a:pt x="904" y="1125"/>
                    <a:pt x="902" y="1125"/>
                    <a:pt x="901" y="1125"/>
                  </a:cubicBezTo>
                  <a:lnTo>
                    <a:pt x="754" y="1136"/>
                  </a:lnTo>
                  <a:cubicBezTo>
                    <a:pt x="753" y="1136"/>
                    <a:pt x="752" y="1136"/>
                    <a:pt x="751" y="1136"/>
                  </a:cubicBezTo>
                  <a:lnTo>
                    <a:pt x="604" y="1125"/>
                  </a:lnTo>
                  <a:cubicBezTo>
                    <a:pt x="602" y="1125"/>
                    <a:pt x="601" y="1125"/>
                    <a:pt x="600" y="1125"/>
                  </a:cubicBezTo>
                  <a:lnTo>
                    <a:pt x="464" y="1093"/>
                  </a:lnTo>
                  <a:cubicBezTo>
                    <a:pt x="463" y="1093"/>
                    <a:pt x="462" y="1092"/>
                    <a:pt x="460" y="1092"/>
                  </a:cubicBezTo>
                  <a:lnTo>
                    <a:pt x="336" y="1042"/>
                  </a:lnTo>
                  <a:cubicBezTo>
                    <a:pt x="335" y="1041"/>
                    <a:pt x="334" y="1041"/>
                    <a:pt x="333" y="1040"/>
                  </a:cubicBezTo>
                  <a:lnTo>
                    <a:pt x="225" y="974"/>
                  </a:lnTo>
                  <a:cubicBezTo>
                    <a:pt x="224" y="973"/>
                    <a:pt x="222" y="972"/>
                    <a:pt x="221" y="971"/>
                  </a:cubicBezTo>
                  <a:lnTo>
                    <a:pt x="132" y="890"/>
                  </a:lnTo>
                  <a:cubicBezTo>
                    <a:pt x="131" y="889"/>
                    <a:pt x="131" y="889"/>
                    <a:pt x="130" y="888"/>
                  </a:cubicBezTo>
                  <a:lnTo>
                    <a:pt x="94" y="844"/>
                  </a:lnTo>
                  <a:lnTo>
                    <a:pt x="61" y="793"/>
                  </a:lnTo>
                  <a:lnTo>
                    <a:pt x="36" y="741"/>
                  </a:lnTo>
                  <a:lnTo>
                    <a:pt x="17" y="686"/>
                  </a:lnTo>
                  <a:lnTo>
                    <a:pt x="5" y="629"/>
                  </a:lnTo>
                  <a:lnTo>
                    <a:pt x="1" y="570"/>
                  </a:lnTo>
                  <a:close/>
                  <a:moveTo>
                    <a:pt x="52" y="620"/>
                  </a:moveTo>
                  <a:lnTo>
                    <a:pt x="62" y="671"/>
                  </a:lnTo>
                  <a:lnTo>
                    <a:pt x="79" y="720"/>
                  </a:lnTo>
                  <a:lnTo>
                    <a:pt x="102" y="767"/>
                  </a:lnTo>
                  <a:lnTo>
                    <a:pt x="131" y="813"/>
                  </a:lnTo>
                  <a:lnTo>
                    <a:pt x="167" y="857"/>
                  </a:lnTo>
                  <a:lnTo>
                    <a:pt x="165" y="855"/>
                  </a:lnTo>
                  <a:lnTo>
                    <a:pt x="254" y="936"/>
                  </a:lnTo>
                  <a:lnTo>
                    <a:pt x="250" y="933"/>
                  </a:lnTo>
                  <a:lnTo>
                    <a:pt x="358" y="999"/>
                  </a:lnTo>
                  <a:lnTo>
                    <a:pt x="354" y="997"/>
                  </a:lnTo>
                  <a:lnTo>
                    <a:pt x="478" y="1047"/>
                  </a:lnTo>
                  <a:lnTo>
                    <a:pt x="475" y="1046"/>
                  </a:lnTo>
                  <a:lnTo>
                    <a:pt x="611" y="1078"/>
                  </a:lnTo>
                  <a:lnTo>
                    <a:pt x="607" y="1078"/>
                  </a:lnTo>
                  <a:lnTo>
                    <a:pt x="754" y="1089"/>
                  </a:lnTo>
                  <a:lnTo>
                    <a:pt x="751" y="1089"/>
                  </a:lnTo>
                  <a:lnTo>
                    <a:pt x="898" y="1078"/>
                  </a:lnTo>
                  <a:lnTo>
                    <a:pt x="894" y="1078"/>
                  </a:lnTo>
                  <a:lnTo>
                    <a:pt x="1031" y="1046"/>
                  </a:lnTo>
                  <a:lnTo>
                    <a:pt x="1027" y="1047"/>
                  </a:lnTo>
                  <a:lnTo>
                    <a:pt x="1150" y="997"/>
                  </a:lnTo>
                  <a:lnTo>
                    <a:pt x="1147" y="999"/>
                  </a:lnTo>
                  <a:lnTo>
                    <a:pt x="1255" y="933"/>
                  </a:lnTo>
                  <a:lnTo>
                    <a:pt x="1251" y="936"/>
                  </a:lnTo>
                  <a:lnTo>
                    <a:pt x="1340" y="855"/>
                  </a:lnTo>
                  <a:lnTo>
                    <a:pt x="1338" y="857"/>
                  </a:lnTo>
                  <a:lnTo>
                    <a:pt x="1372" y="815"/>
                  </a:lnTo>
                  <a:lnTo>
                    <a:pt x="1402" y="770"/>
                  </a:lnTo>
                  <a:lnTo>
                    <a:pt x="1425" y="723"/>
                  </a:lnTo>
                  <a:lnTo>
                    <a:pt x="1442" y="674"/>
                  </a:lnTo>
                  <a:lnTo>
                    <a:pt x="1453" y="623"/>
                  </a:lnTo>
                  <a:lnTo>
                    <a:pt x="1457" y="567"/>
                  </a:lnTo>
                  <a:lnTo>
                    <a:pt x="1457" y="570"/>
                  </a:lnTo>
                  <a:lnTo>
                    <a:pt x="1453" y="517"/>
                  </a:lnTo>
                  <a:lnTo>
                    <a:pt x="1443" y="466"/>
                  </a:lnTo>
                  <a:lnTo>
                    <a:pt x="1426" y="417"/>
                  </a:lnTo>
                  <a:lnTo>
                    <a:pt x="1403" y="370"/>
                  </a:lnTo>
                  <a:lnTo>
                    <a:pt x="1374" y="324"/>
                  </a:lnTo>
                  <a:lnTo>
                    <a:pt x="1338" y="279"/>
                  </a:lnTo>
                  <a:lnTo>
                    <a:pt x="1340" y="282"/>
                  </a:lnTo>
                  <a:lnTo>
                    <a:pt x="1251" y="202"/>
                  </a:lnTo>
                  <a:lnTo>
                    <a:pt x="1255" y="205"/>
                  </a:lnTo>
                  <a:lnTo>
                    <a:pt x="1147" y="138"/>
                  </a:lnTo>
                  <a:lnTo>
                    <a:pt x="1150" y="140"/>
                  </a:lnTo>
                  <a:lnTo>
                    <a:pt x="1027" y="90"/>
                  </a:lnTo>
                  <a:lnTo>
                    <a:pt x="1031" y="91"/>
                  </a:lnTo>
                  <a:lnTo>
                    <a:pt x="894" y="59"/>
                  </a:lnTo>
                  <a:lnTo>
                    <a:pt x="898" y="59"/>
                  </a:lnTo>
                  <a:lnTo>
                    <a:pt x="751" y="48"/>
                  </a:lnTo>
                  <a:lnTo>
                    <a:pt x="754" y="48"/>
                  </a:lnTo>
                  <a:lnTo>
                    <a:pt x="607" y="59"/>
                  </a:lnTo>
                  <a:lnTo>
                    <a:pt x="611" y="59"/>
                  </a:lnTo>
                  <a:lnTo>
                    <a:pt x="475" y="91"/>
                  </a:lnTo>
                  <a:lnTo>
                    <a:pt x="478" y="90"/>
                  </a:lnTo>
                  <a:lnTo>
                    <a:pt x="354" y="140"/>
                  </a:lnTo>
                  <a:lnTo>
                    <a:pt x="358" y="138"/>
                  </a:lnTo>
                  <a:lnTo>
                    <a:pt x="250" y="205"/>
                  </a:lnTo>
                  <a:lnTo>
                    <a:pt x="254" y="202"/>
                  </a:lnTo>
                  <a:lnTo>
                    <a:pt x="165" y="282"/>
                  </a:lnTo>
                  <a:lnTo>
                    <a:pt x="167" y="279"/>
                  </a:lnTo>
                  <a:lnTo>
                    <a:pt x="132" y="323"/>
                  </a:lnTo>
                  <a:lnTo>
                    <a:pt x="103" y="367"/>
                  </a:lnTo>
                  <a:lnTo>
                    <a:pt x="80" y="414"/>
                  </a:lnTo>
                  <a:lnTo>
                    <a:pt x="63" y="463"/>
                  </a:lnTo>
                  <a:lnTo>
                    <a:pt x="52" y="514"/>
                  </a:lnTo>
                  <a:lnTo>
                    <a:pt x="48" y="570"/>
                  </a:lnTo>
                  <a:lnTo>
                    <a:pt x="48" y="567"/>
                  </a:lnTo>
                  <a:lnTo>
                    <a:pt x="52" y="620"/>
                  </a:lnTo>
                  <a:close/>
                </a:path>
              </a:pathLst>
            </a:custGeom>
            <a:solidFill>
              <a:srgbClr val="9BBB59"/>
            </a:solidFill>
            <a:ln w="9525" cap="sq">
              <a:solidFill>
                <a:srgbClr val="9BBB59"/>
              </a:solidFill>
              <a:round/>
              <a:headEnd/>
              <a:tailEnd/>
            </a:ln>
            <a:effectLst/>
          </p:spPr>
          <p:txBody>
            <a:bodyPr wrap="none" anchor="ctr"/>
            <a:lstStyle/>
            <a:p>
              <a:endParaRPr lang="el-GR"/>
            </a:p>
          </p:txBody>
        </p:sp>
        <p:sp>
          <p:nvSpPr>
            <p:cNvPr id="12372" name="Rectangle 84"/>
            <p:cNvSpPr>
              <a:spLocks noChangeArrowheads="1"/>
            </p:cNvSpPr>
            <p:nvPr/>
          </p:nvSpPr>
          <p:spPr bwMode="auto">
            <a:xfrm>
              <a:off x="2638" y="3680"/>
              <a:ext cx="130"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ΚΣ60</a:t>
              </a:r>
            </a:p>
          </p:txBody>
        </p:sp>
        <p:sp>
          <p:nvSpPr>
            <p:cNvPr id="12373" name="Rectangle 85"/>
            <p:cNvSpPr>
              <a:spLocks noChangeArrowheads="1"/>
            </p:cNvSpPr>
            <p:nvPr/>
          </p:nvSpPr>
          <p:spPr bwMode="auto">
            <a:xfrm>
              <a:off x="2073" y="3687"/>
              <a:ext cx="358"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a:solidFill>
                    <a:srgbClr val="000000"/>
                  </a:solidFill>
                  <a:latin typeface="Calibri" pitchFamily="32" charset="0"/>
                </a:rPr>
                <a:t>......................</a:t>
              </a:r>
            </a:p>
          </p:txBody>
        </p:sp>
        <p:sp>
          <p:nvSpPr>
            <p:cNvPr id="12374" name="Freeform 86"/>
            <p:cNvSpPr>
              <a:spLocks noChangeArrowheads="1"/>
            </p:cNvSpPr>
            <p:nvPr/>
          </p:nvSpPr>
          <p:spPr bwMode="auto">
            <a:xfrm>
              <a:off x="1000" y="3382"/>
              <a:ext cx="938" cy="213"/>
            </a:xfrm>
            <a:custGeom>
              <a:avLst/>
              <a:gdLst>
                <a:gd name="G0" fmla="+- 1 0 0"/>
                <a:gd name="G1" fmla="+- 1 0 0"/>
                <a:gd name="G2" fmla="+- 1 0 0"/>
                <a:gd name="G3" fmla="+- 1 0 0"/>
                <a:gd name="G4" fmla="+- 1 0 0"/>
                <a:gd name="G5" fmla="+- 1 0 0"/>
                <a:gd name="G6" fmla="+- 1 0 0"/>
                <a:gd name="G7" fmla="+- 1 0 0"/>
                <a:gd name="G8" fmla="+- 1 0 0"/>
                <a:gd name="G9" fmla="+- 1 0 0"/>
                <a:gd name="G10" fmla="+- 6 0 0"/>
                <a:gd name="G11" fmla="+- 820 0 0"/>
                <a:gd name="G12" fmla="*/ 1 53943 15625"/>
                <a:gd name="G13" fmla="+- 1 0 0"/>
                <a:gd name="G14" fmla="+- 1 0 0"/>
                <a:gd name="G15" fmla="+- 1 0 0"/>
                <a:gd name="G16" fmla="+- 1 0 0"/>
                <a:gd name="G17" fmla="+- 1 0 0"/>
                <a:gd name="G18" fmla="*/ 1 16385 2"/>
                <a:gd name="G19" fmla="+- 1 0 0"/>
                <a:gd name="G20" fmla="+- 8193 0 0"/>
                <a:gd name="G21" fmla="*/ 1 53935 49664"/>
                <a:gd name="G22" fmla="+- 1 0 0"/>
                <a:gd name="G23" fmla="*/ 1 24411 49664"/>
                <a:gd name="G24" fmla="+- 1 0 0"/>
                <a:gd name="G25" fmla="+- 1 0 0"/>
                <a:gd name="G26" fmla="+- 1 0 0"/>
                <a:gd name="G27" fmla="+- 1 0 0"/>
                <a:gd name="G28" fmla="+- 1 0 0"/>
                <a:gd name="G29" fmla="+- 1 0 0"/>
                <a:gd name="G30" fmla="+- 1 0 0"/>
                <a:gd name="G31" fmla="+- 1 0 0"/>
                <a:gd name="G32" fmla="+- 1 0 0"/>
                <a:gd name="G33" fmla="+- 1 0 0"/>
                <a:gd name="G34" fmla="+- 1 0 0"/>
                <a:gd name="T0" fmla="*/ 0 w 4265"/>
                <a:gd name="T1" fmla="*/ 0 h 971"/>
                <a:gd name="T2" fmla="*/ 0 w 4265"/>
                <a:gd name="T3" fmla="*/ 0 h 971"/>
                <a:gd name="T4" fmla="*/ 0 w 4265"/>
                <a:gd name="T5" fmla="*/ 0 h 971"/>
                <a:gd name="T6" fmla="*/ 0 w 4265"/>
                <a:gd name="T7" fmla="*/ 0 h 971"/>
                <a:gd name="T8" fmla="*/ 0 w 4265"/>
                <a:gd name="T9" fmla="*/ 0 h 971"/>
                <a:gd name="T10" fmla="*/ 0 w 4265"/>
                <a:gd name="T11" fmla="*/ 0 h 971"/>
                <a:gd name="T12" fmla="*/ 0 w 4265"/>
                <a:gd name="T13" fmla="*/ 0 h 971"/>
                <a:gd name="T14" fmla="*/ 0 w 4265"/>
                <a:gd name="T15" fmla="*/ 0 h 971"/>
                <a:gd name="T16" fmla="*/ 0 w 4265"/>
                <a:gd name="T17" fmla="*/ 0 h 971"/>
                <a:gd name="T18" fmla="*/ 0 w 4265"/>
                <a:gd name="T19" fmla="*/ 0 h 971"/>
                <a:gd name="T20" fmla="*/ 0 w 4265"/>
                <a:gd name="T21" fmla="*/ 0 h 971"/>
                <a:gd name="T22" fmla="*/ 0 w 4265"/>
                <a:gd name="T23" fmla="*/ 0 h 971"/>
                <a:gd name="T24" fmla="*/ 0 w 4265"/>
                <a:gd name="T25" fmla="*/ 0 h 971"/>
                <a:gd name="T26" fmla="*/ 0 w 4265"/>
                <a:gd name="T27" fmla="*/ 0 h 971"/>
                <a:gd name="T28" fmla="*/ 0 w 4265"/>
                <a:gd name="T29" fmla="*/ 0 h 971"/>
                <a:gd name="T30" fmla="*/ 0 w 4265"/>
                <a:gd name="T31" fmla="*/ 0 h 971"/>
                <a:gd name="T32" fmla="*/ 0 w 4265"/>
                <a:gd name="T33" fmla="*/ 0 h 971"/>
                <a:gd name="T34" fmla="*/ 0 w 4265"/>
                <a:gd name="T35" fmla="*/ 0 h 971"/>
                <a:gd name="T36" fmla="*/ 0 w 4265"/>
                <a:gd name="T37" fmla="*/ 0 h 971"/>
                <a:gd name="T38" fmla="*/ 0 w 4265"/>
                <a:gd name="T39" fmla="*/ 0 h 971"/>
                <a:gd name="T40" fmla="*/ 0 w 4265"/>
                <a:gd name="T41" fmla="*/ 0 h 971"/>
                <a:gd name="T42" fmla="*/ 0 w 4265"/>
                <a:gd name="T43" fmla="*/ 0 h 971"/>
                <a:gd name="T44" fmla="*/ 0 w 4265"/>
                <a:gd name="T45" fmla="*/ 0 h 971"/>
                <a:gd name="T46" fmla="*/ 0 w 4265"/>
                <a:gd name="T47" fmla="*/ 0 h 971"/>
                <a:gd name="T48" fmla="*/ 4265 w 4265"/>
                <a:gd name="T49" fmla="*/ 971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T46" t="T47" r="T48" b="T49"/>
              <a:pathLst>
                <a:path w="4265" h="971">
                  <a:moveTo>
                    <a:pt x="4265" y="0"/>
                  </a:moveTo>
                  <a:lnTo>
                    <a:pt x="4265" y="486"/>
                  </a:lnTo>
                  <a:cubicBezTo>
                    <a:pt x="4265" y="490"/>
                    <a:pt x="4261" y="494"/>
                    <a:pt x="4257" y="494"/>
                  </a:cubicBezTo>
                  <a:lnTo>
                    <a:pt x="83" y="494"/>
                  </a:lnTo>
                  <a:lnTo>
                    <a:pt x="91" y="486"/>
                  </a:lnTo>
                  <a:lnTo>
                    <a:pt x="91" y="955"/>
                  </a:lnTo>
                  <a:lnTo>
                    <a:pt x="75" y="955"/>
                  </a:lnTo>
                  <a:lnTo>
                    <a:pt x="75" y="486"/>
                  </a:lnTo>
                  <a:cubicBezTo>
                    <a:pt x="75" y="481"/>
                    <a:pt x="79" y="478"/>
                    <a:pt x="83" y="478"/>
                  </a:cubicBezTo>
                  <a:lnTo>
                    <a:pt x="4257" y="478"/>
                  </a:lnTo>
                  <a:lnTo>
                    <a:pt x="4249" y="486"/>
                  </a:lnTo>
                  <a:lnTo>
                    <a:pt x="4249" y="0"/>
                  </a:lnTo>
                  <a:lnTo>
                    <a:pt x="4265" y="0"/>
                  </a:lnTo>
                  <a:close/>
                  <a:moveTo>
                    <a:pt x="165" y="831"/>
                  </a:moveTo>
                  <a:lnTo>
                    <a:pt x="83" y="971"/>
                  </a:lnTo>
                  <a:lnTo>
                    <a:pt x="2" y="831"/>
                  </a:lnTo>
                  <a:cubicBezTo>
                    <a:pt x="0" y="827"/>
                    <a:pt x="1" y="822"/>
                    <a:pt x="5" y="820"/>
                  </a:cubicBezTo>
                  <a:cubicBezTo>
                    <a:pt x="9" y="818"/>
                    <a:pt x="13" y="819"/>
                    <a:pt x="16" y="823"/>
                  </a:cubicBezTo>
                  <a:lnTo>
                    <a:pt x="90" y="951"/>
                  </a:lnTo>
                  <a:lnTo>
                    <a:pt x="77" y="951"/>
                  </a:lnTo>
                  <a:lnTo>
                    <a:pt x="151" y="823"/>
                  </a:lnTo>
                  <a:cubicBezTo>
                    <a:pt x="154" y="819"/>
                    <a:pt x="158" y="818"/>
                    <a:pt x="162" y="820"/>
                  </a:cubicBezTo>
                  <a:cubicBezTo>
                    <a:pt x="166" y="822"/>
                    <a:pt x="167" y="827"/>
                    <a:pt x="165" y="831"/>
                  </a:cubicBezTo>
                  <a:close/>
                </a:path>
              </a:pathLst>
            </a:custGeom>
            <a:solidFill>
              <a:srgbClr val="000000"/>
            </a:solidFill>
            <a:ln w="9525" cap="sq">
              <a:solidFill>
                <a:srgbClr val="000000"/>
              </a:solidFill>
              <a:round/>
              <a:headEnd/>
              <a:tailEnd/>
            </a:ln>
            <a:effectLst/>
          </p:spPr>
          <p:txBody>
            <a:bodyPr wrap="none" anchor="ctr"/>
            <a:lstStyle/>
            <a:p>
              <a:endParaRPr lang="el-GR"/>
            </a:p>
          </p:txBody>
        </p:sp>
        <p:sp>
          <p:nvSpPr>
            <p:cNvPr id="12375" name="Freeform 87"/>
            <p:cNvSpPr>
              <a:spLocks noChangeArrowheads="1"/>
            </p:cNvSpPr>
            <p:nvPr/>
          </p:nvSpPr>
          <p:spPr bwMode="auto">
            <a:xfrm>
              <a:off x="1426" y="3382"/>
              <a:ext cx="512" cy="213"/>
            </a:xfrm>
            <a:custGeom>
              <a:avLst/>
              <a:gdLst>
                <a:gd name="G0" fmla="+- 1 0 0"/>
                <a:gd name="G1" fmla="+- 1 0 0"/>
                <a:gd name="G2" fmla="+- 1 0 0"/>
                <a:gd name="G3" fmla="+- 1 0 0"/>
                <a:gd name="G4" fmla="+- 1 0 0"/>
                <a:gd name="G5" fmla="+- 1 0 0"/>
                <a:gd name="G6" fmla="+- 1 0 0"/>
                <a:gd name="T0" fmla="*/ 2313 256 1"/>
                <a:gd name="T1" fmla="*/ 0 256 1"/>
                <a:gd name="G7" fmla="+- 0 T0 T1"/>
                <a:gd name="G8" fmla="sin 486 G7"/>
                <a:gd name="G9" fmla="+- 1 0 0"/>
                <a:gd name="G10" fmla="+- 1 0 0"/>
                <a:gd name="G11" fmla="+- 6 0 0"/>
                <a:gd name="G12" fmla="+- 820 0 0"/>
                <a:gd name="G13" fmla="*/ 1 53943 15625"/>
                <a:gd name="G14" fmla="+- 1 0 0"/>
                <a:gd name="G15" fmla="+- 1 0 0"/>
                <a:gd name="G16" fmla="+- 1 0 0"/>
                <a:gd name="G17" fmla="+- 1 0 0"/>
                <a:gd name="G18" fmla="+- 1 0 0"/>
                <a:gd name="G19" fmla="*/ 1 16385 2"/>
                <a:gd name="G20" fmla="+- 1 0 0"/>
                <a:gd name="G21" fmla="+- 8193 0 0"/>
                <a:gd name="G22" fmla="*/ 1 53935 49664"/>
                <a:gd name="G23" fmla="+- 1 0 0"/>
                <a:gd name="G24" fmla="*/ 1 24411 49664"/>
                <a:gd name="G25" fmla="+- 1 0 0"/>
                <a:gd name="G26" fmla="+- 1 0 0"/>
                <a:gd name="G27" fmla="+- 1 0 0"/>
                <a:gd name="G28" fmla="+- 1 0 0"/>
                <a:gd name="G29" fmla="+- 1 0 0"/>
                <a:gd name="G30" fmla="+- 1 0 0"/>
                <a:gd name="G31" fmla="+- 1 0 0"/>
                <a:gd name="G32" fmla="+- 1 0 0"/>
                <a:gd name="G33" fmla="+- 1 0 0"/>
                <a:gd name="G34" fmla="+- 1 0 0"/>
                <a:gd name="G35" fmla="+- 1 0 0"/>
                <a:gd name="T2" fmla="*/ 0 w 2329"/>
                <a:gd name="T3" fmla="*/ 0 h 971"/>
                <a:gd name="T4" fmla="*/ 0 w 2329"/>
                <a:gd name="T5" fmla="*/ 0 h 971"/>
                <a:gd name="T6" fmla="*/ 0 w 2329"/>
                <a:gd name="T7" fmla="*/ 0 h 971"/>
                <a:gd name="T8" fmla="*/ 0 w 2329"/>
                <a:gd name="T9" fmla="*/ 0 h 971"/>
                <a:gd name="T10" fmla="*/ 0 w 2329"/>
                <a:gd name="T11" fmla="*/ 0 h 971"/>
                <a:gd name="T12" fmla="*/ 0 w 2329"/>
                <a:gd name="T13" fmla="*/ 0 h 971"/>
                <a:gd name="T14" fmla="*/ 0 w 2329"/>
                <a:gd name="T15" fmla="*/ 0 h 971"/>
                <a:gd name="T16" fmla="*/ 0 w 2329"/>
                <a:gd name="T17" fmla="*/ 0 h 971"/>
                <a:gd name="T18" fmla="*/ 0 w 2329"/>
                <a:gd name="T19" fmla="*/ 0 h 971"/>
                <a:gd name="T20" fmla="*/ 0 w 2329"/>
                <a:gd name="T21" fmla="*/ 0 h 971"/>
                <a:gd name="T22" fmla="*/ 0 w 2329"/>
                <a:gd name="T23" fmla="*/ 0 h 971"/>
                <a:gd name="T24" fmla="*/ 0 w 2329"/>
                <a:gd name="T25" fmla="*/ 0 h 971"/>
                <a:gd name="T26" fmla="*/ 0 w 2329"/>
                <a:gd name="T27" fmla="*/ 0 h 971"/>
                <a:gd name="T28" fmla="*/ 0 w 2329"/>
                <a:gd name="T29" fmla="*/ 0 h 971"/>
                <a:gd name="T30" fmla="*/ 0 w 2329"/>
                <a:gd name="T31" fmla="*/ 0 h 971"/>
                <a:gd name="T32" fmla="*/ 0 w 2329"/>
                <a:gd name="T33" fmla="*/ 0 h 971"/>
                <a:gd name="T34" fmla="*/ 0 w 2329"/>
                <a:gd name="T35" fmla="*/ 0 h 971"/>
                <a:gd name="T36" fmla="*/ 0 w 2329"/>
                <a:gd name="T37" fmla="*/ 0 h 971"/>
                <a:gd name="T38" fmla="*/ 0 w 2329"/>
                <a:gd name="T39" fmla="*/ 0 h 971"/>
                <a:gd name="T40" fmla="*/ 0 w 2329"/>
                <a:gd name="T41" fmla="*/ 0 h 971"/>
                <a:gd name="T42" fmla="*/ 0 w 2329"/>
                <a:gd name="T43" fmla="*/ 0 h 971"/>
                <a:gd name="T44" fmla="*/ 0 w 2329"/>
                <a:gd name="T45" fmla="*/ 0 h 971"/>
                <a:gd name="T46" fmla="*/ 0 w 2329"/>
                <a:gd name="T47" fmla="*/ 0 h 971"/>
                <a:gd name="T48" fmla="*/ 0 w 2329"/>
                <a:gd name="T49" fmla="*/ 0 h 971"/>
                <a:gd name="T50" fmla="*/ 2329 w 2329"/>
                <a:gd name="T51" fmla="*/ 971 h 971"/>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T48" t="T49" r="T50" b="T51"/>
              <a:pathLst>
                <a:path w="2329" h="971">
                  <a:moveTo>
                    <a:pt x="2329" y="0"/>
                  </a:moveTo>
                  <a:lnTo>
                    <a:pt x="2329" y="486"/>
                  </a:lnTo>
                  <a:cubicBezTo>
                    <a:pt x="2329" y="490"/>
                    <a:pt x="2325" y="494"/>
                    <a:pt x="2321" y="494"/>
                  </a:cubicBezTo>
                  <a:lnTo>
                    <a:pt x="83" y="494"/>
                  </a:lnTo>
                  <a:lnTo>
                    <a:pt x="91" y="486"/>
                  </a:lnTo>
                  <a:lnTo>
                    <a:pt x="91" y="955"/>
                  </a:lnTo>
                  <a:lnTo>
                    <a:pt x="75" y="955"/>
                  </a:lnTo>
                  <a:lnTo>
                    <a:pt x="75" y="486"/>
                  </a:lnTo>
                  <a:cubicBezTo>
                    <a:pt x="75" y="481"/>
                    <a:pt x="79" y="478"/>
                    <a:pt x="83" y="478"/>
                  </a:cubicBezTo>
                  <a:lnTo>
                    <a:pt x="2321" y="478"/>
                  </a:lnTo>
                  <a:lnTo>
                    <a:pt x="2313" y="486"/>
                  </a:lnTo>
                  <a:lnTo>
                    <a:pt x="2313" y="0"/>
                  </a:lnTo>
                  <a:lnTo>
                    <a:pt x="2329" y="0"/>
                  </a:lnTo>
                  <a:close/>
                  <a:moveTo>
                    <a:pt x="165" y="831"/>
                  </a:moveTo>
                  <a:lnTo>
                    <a:pt x="83" y="971"/>
                  </a:lnTo>
                  <a:lnTo>
                    <a:pt x="2" y="831"/>
                  </a:lnTo>
                  <a:cubicBezTo>
                    <a:pt x="0" y="827"/>
                    <a:pt x="1" y="822"/>
                    <a:pt x="5" y="820"/>
                  </a:cubicBezTo>
                  <a:cubicBezTo>
                    <a:pt x="9" y="818"/>
                    <a:pt x="13" y="819"/>
                    <a:pt x="16" y="823"/>
                  </a:cubicBezTo>
                  <a:lnTo>
                    <a:pt x="90" y="951"/>
                  </a:lnTo>
                  <a:lnTo>
                    <a:pt x="77" y="951"/>
                  </a:lnTo>
                  <a:lnTo>
                    <a:pt x="151" y="823"/>
                  </a:lnTo>
                  <a:cubicBezTo>
                    <a:pt x="154" y="819"/>
                    <a:pt x="158" y="818"/>
                    <a:pt x="162" y="820"/>
                  </a:cubicBezTo>
                  <a:cubicBezTo>
                    <a:pt x="166" y="822"/>
                    <a:pt x="167" y="827"/>
                    <a:pt x="165" y="831"/>
                  </a:cubicBezTo>
                  <a:close/>
                </a:path>
              </a:pathLst>
            </a:custGeom>
            <a:solidFill>
              <a:srgbClr val="000000"/>
            </a:solidFill>
            <a:ln w="9525" cap="sq">
              <a:solidFill>
                <a:srgbClr val="000000"/>
              </a:solidFill>
              <a:round/>
              <a:headEnd/>
              <a:tailEnd/>
            </a:ln>
            <a:effectLst/>
          </p:spPr>
          <p:txBody>
            <a:bodyPr wrap="none" anchor="ctr"/>
            <a:lstStyle/>
            <a:p>
              <a:endParaRPr lang="el-GR"/>
            </a:p>
          </p:txBody>
        </p:sp>
        <p:sp>
          <p:nvSpPr>
            <p:cNvPr id="12376" name="Freeform 88"/>
            <p:cNvSpPr>
              <a:spLocks noChangeArrowheads="1"/>
            </p:cNvSpPr>
            <p:nvPr/>
          </p:nvSpPr>
          <p:spPr bwMode="auto">
            <a:xfrm>
              <a:off x="1936" y="3382"/>
              <a:ext cx="765" cy="213"/>
            </a:xfrm>
            <a:custGeom>
              <a:avLst/>
              <a:gdLst>
                <a:gd name="G0" fmla="*/ 1 0 51712"/>
                <a:gd name="G1" fmla="*/ 1 7447 51712"/>
                <a:gd name="G2" fmla="*/ 1 48365 11520"/>
                <a:gd name="G3" fmla="*/ G2 1 180"/>
                <a:gd name="G4" fmla="*/ G1 1 G3"/>
                <a:gd name="G5" fmla="+- 1 0 0"/>
                <a:gd name="G6" fmla="+- 1 0 0"/>
                <a:gd name="G7" fmla="+- 1 0 0"/>
                <a:gd name="G8" fmla="+- 1 0 0"/>
                <a:gd name="G9" fmla="*/ 1 0 51712"/>
                <a:gd name="G10" fmla="+- 486 0 0"/>
                <a:gd name="G11" fmla="*/ 1 0 51712"/>
                <a:gd name="G12" fmla="+- 1 0 0"/>
                <a:gd name="G13" fmla="+- 1 0 0"/>
                <a:gd name="G14" fmla="+- 1 0 0"/>
                <a:gd name="G15" fmla="+- 1 0 0"/>
                <a:gd name="G16" fmla="+- 1 0 0"/>
                <a:gd name="G17" fmla="+- 1 0 0"/>
                <a:gd name="G18" fmla="+- 1 0 0"/>
                <a:gd name="G19" fmla="+- 1 0 0"/>
                <a:gd name="G20" fmla="+- 1 0 0"/>
                <a:gd name="G21" fmla="*/ 1 16385 2"/>
                <a:gd name="G22" fmla="+- 8193 0 0"/>
                <a:gd name="G23" fmla="*/ 1 24411 49664"/>
                <a:gd name="G24" fmla="*/ 1 53935 49664"/>
                <a:gd name="G25" fmla="+- 1 0 0"/>
                <a:gd name="G26" fmla="*/ 1 24411 49664"/>
                <a:gd name="G27" fmla="+- 1 0 0"/>
                <a:gd name="G28" fmla="+- 1 0 0"/>
                <a:gd name="G29" fmla="+- 1 0 0"/>
                <a:gd name="G30" fmla="+- 1 0 0"/>
                <a:gd name="G31" fmla="+- 1 0 0"/>
                <a:gd name="G32" fmla="+- 1 0 0"/>
                <a:gd name="G33" fmla="+- 1 0 0"/>
                <a:gd name="G34" fmla="+- 1 0 0"/>
                <a:gd name="G35" fmla="+- 1 0 0"/>
                <a:gd name="G36" fmla="+- 1 0 0"/>
                <a:gd name="G37" fmla="+- 1 0 0"/>
                <a:gd name="T0" fmla="*/ 0 w 3479"/>
                <a:gd name="T1" fmla="*/ 0 h 971"/>
                <a:gd name="T2" fmla="*/ 0 w 3479"/>
                <a:gd name="T3" fmla="*/ 0 h 971"/>
                <a:gd name="T4" fmla="*/ 0 w 3479"/>
                <a:gd name="T5" fmla="*/ 0 h 971"/>
                <a:gd name="T6" fmla="*/ 0 w 3479"/>
                <a:gd name="T7" fmla="*/ 0 h 971"/>
                <a:gd name="T8" fmla="*/ 0 w 3479"/>
                <a:gd name="T9" fmla="*/ 0 h 971"/>
                <a:gd name="T10" fmla="*/ 0 w 3479"/>
                <a:gd name="T11" fmla="*/ 0 h 971"/>
                <a:gd name="T12" fmla="*/ 0 w 3479"/>
                <a:gd name="T13" fmla="*/ 0 h 971"/>
                <a:gd name="T14" fmla="*/ 0 w 3479"/>
                <a:gd name="T15" fmla="*/ 0 h 971"/>
                <a:gd name="T16" fmla="*/ 0 w 3479"/>
                <a:gd name="T17" fmla="*/ 0 h 971"/>
                <a:gd name="T18" fmla="*/ 0 w 3479"/>
                <a:gd name="T19" fmla="*/ 0 h 971"/>
                <a:gd name="T20" fmla="*/ 0 w 3479"/>
                <a:gd name="T21" fmla="*/ 0 h 971"/>
                <a:gd name="T22" fmla="*/ 0 w 3479"/>
                <a:gd name="T23" fmla="*/ 0 h 971"/>
                <a:gd name="T24" fmla="*/ 0 w 3479"/>
                <a:gd name="T25" fmla="*/ 0 h 971"/>
                <a:gd name="T26" fmla="*/ 0 w 3479"/>
                <a:gd name="T27" fmla="*/ 0 h 971"/>
                <a:gd name="T28" fmla="*/ 0 w 3479"/>
                <a:gd name="T29" fmla="*/ 0 h 971"/>
                <a:gd name="T30" fmla="*/ 0 w 3479"/>
                <a:gd name="T31" fmla="*/ 0 h 971"/>
                <a:gd name="T32" fmla="*/ 0 w 3479"/>
                <a:gd name="T33" fmla="*/ 0 h 971"/>
                <a:gd name="T34" fmla="*/ 0 w 3479"/>
                <a:gd name="T35" fmla="*/ 0 h 971"/>
                <a:gd name="T36" fmla="*/ 0 w 3479"/>
                <a:gd name="T37" fmla="*/ 0 h 971"/>
                <a:gd name="T38" fmla="*/ 0 w 3479"/>
                <a:gd name="T39" fmla="*/ 0 h 971"/>
                <a:gd name="T40" fmla="*/ 0 w 3479"/>
                <a:gd name="T41" fmla="*/ 0 h 971"/>
                <a:gd name="T42" fmla="*/ 0 w 3479"/>
                <a:gd name="T43" fmla="*/ 0 h 971"/>
                <a:gd name="T44" fmla="*/ 0 w 3479"/>
                <a:gd name="T45" fmla="*/ 0 h 971"/>
                <a:gd name="T46" fmla="*/ 0 w 3479"/>
                <a:gd name="T47" fmla="*/ 0 h 971"/>
                <a:gd name="T48" fmla="*/ 3479 w 3479"/>
                <a:gd name="T49" fmla="*/ 971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T46" t="T47" r="T48" b="T49"/>
              <a:pathLst>
                <a:path w="3479" h="971">
                  <a:moveTo>
                    <a:pt x="16" y="0"/>
                  </a:moveTo>
                  <a:lnTo>
                    <a:pt x="16" y="486"/>
                  </a:lnTo>
                  <a:lnTo>
                    <a:pt x="8" y="478"/>
                  </a:lnTo>
                  <a:lnTo>
                    <a:pt x="3395" y="478"/>
                  </a:lnTo>
                  <a:cubicBezTo>
                    <a:pt x="3400" y="478"/>
                    <a:pt x="3403" y="481"/>
                    <a:pt x="3403" y="486"/>
                  </a:cubicBezTo>
                  <a:lnTo>
                    <a:pt x="3403" y="955"/>
                  </a:lnTo>
                  <a:lnTo>
                    <a:pt x="3387" y="955"/>
                  </a:lnTo>
                  <a:lnTo>
                    <a:pt x="3387" y="486"/>
                  </a:lnTo>
                  <a:lnTo>
                    <a:pt x="3395" y="494"/>
                  </a:lnTo>
                  <a:lnTo>
                    <a:pt x="8" y="494"/>
                  </a:lnTo>
                  <a:cubicBezTo>
                    <a:pt x="4" y="494"/>
                    <a:pt x="0" y="490"/>
                    <a:pt x="0" y="486"/>
                  </a:cubicBezTo>
                  <a:lnTo>
                    <a:pt x="0" y="0"/>
                  </a:lnTo>
                  <a:lnTo>
                    <a:pt x="16" y="0"/>
                  </a:lnTo>
                  <a:close/>
                  <a:moveTo>
                    <a:pt x="3477" y="831"/>
                  </a:moveTo>
                  <a:lnTo>
                    <a:pt x="3395" y="971"/>
                  </a:lnTo>
                  <a:lnTo>
                    <a:pt x="3313" y="831"/>
                  </a:lnTo>
                  <a:cubicBezTo>
                    <a:pt x="3311" y="827"/>
                    <a:pt x="3313" y="822"/>
                    <a:pt x="3316" y="820"/>
                  </a:cubicBezTo>
                  <a:cubicBezTo>
                    <a:pt x="3320" y="818"/>
                    <a:pt x="3325" y="819"/>
                    <a:pt x="3327" y="823"/>
                  </a:cubicBezTo>
                  <a:lnTo>
                    <a:pt x="3402" y="951"/>
                  </a:lnTo>
                  <a:lnTo>
                    <a:pt x="3388" y="951"/>
                  </a:lnTo>
                  <a:lnTo>
                    <a:pt x="3463" y="823"/>
                  </a:lnTo>
                  <a:cubicBezTo>
                    <a:pt x="3465" y="819"/>
                    <a:pt x="3470" y="818"/>
                    <a:pt x="3474" y="820"/>
                  </a:cubicBezTo>
                  <a:cubicBezTo>
                    <a:pt x="3478" y="822"/>
                    <a:pt x="3479" y="827"/>
                    <a:pt x="3477" y="831"/>
                  </a:cubicBezTo>
                  <a:close/>
                </a:path>
              </a:pathLst>
            </a:custGeom>
            <a:solidFill>
              <a:srgbClr val="000000"/>
            </a:solidFill>
            <a:ln w="9525" cap="sq">
              <a:solidFill>
                <a:srgbClr val="000000"/>
              </a:solidFill>
              <a:round/>
              <a:headEnd/>
              <a:tailEnd/>
            </a:ln>
            <a:effectLst/>
          </p:spPr>
          <p:txBody>
            <a:bodyPr wrap="none" anchor="ctr"/>
            <a:lstStyle/>
            <a:p>
              <a:endParaRPr lang="el-GR"/>
            </a:p>
          </p:txBody>
        </p:sp>
        <p:sp>
          <p:nvSpPr>
            <p:cNvPr id="12377" name="Freeform 89"/>
            <p:cNvSpPr>
              <a:spLocks noChangeArrowheads="1"/>
            </p:cNvSpPr>
            <p:nvPr/>
          </p:nvSpPr>
          <p:spPr bwMode="auto">
            <a:xfrm>
              <a:off x="1825" y="3382"/>
              <a:ext cx="112" cy="213"/>
            </a:xfrm>
            <a:custGeom>
              <a:avLst/>
              <a:gdLst>
                <a:gd name="G0" fmla="*/ 1 0 51712"/>
                <a:gd name="G1" fmla="+- 490 0 0"/>
                <a:gd name="G2" fmla="+- 1 0 0"/>
                <a:gd name="G3" fmla="+- 1 0 0"/>
                <a:gd name="G4" fmla="+- 1 0 0"/>
                <a:gd name="G5" fmla="+- 1 0 0"/>
                <a:gd name="G6" fmla="+- 1 0 0"/>
                <a:gd name="G7" fmla="+- 1 0 0"/>
                <a:gd name="G8" fmla="*/ 1 0 51712"/>
                <a:gd name="G9" fmla="+- 1 0 0"/>
                <a:gd name="G10" fmla="+- 6 0 0"/>
                <a:gd name="G11" fmla="+- 820 0 0"/>
                <a:gd name="G12" fmla="*/ 1 53943 15625"/>
                <a:gd name="G13" fmla="+- 1 0 0"/>
                <a:gd name="G14" fmla="+- 1 0 0"/>
                <a:gd name="G15" fmla="+- 1 0 0"/>
                <a:gd name="G16" fmla="+- 1 0 0"/>
                <a:gd name="G17" fmla="+- 1 0 0"/>
                <a:gd name="G18" fmla="*/ 1 16385 2"/>
                <a:gd name="G19" fmla="+- 1 0 0"/>
                <a:gd name="G20" fmla="+- 8193 0 0"/>
                <a:gd name="G21" fmla="*/ 1 53935 49664"/>
                <a:gd name="G22" fmla="+- 1 0 0"/>
                <a:gd name="G23" fmla="*/ 1 24411 49664"/>
                <a:gd name="G24" fmla="+- 1 0 0"/>
                <a:gd name="G25" fmla="+- 1 0 0"/>
                <a:gd name="G26" fmla="+- 1 0 0"/>
                <a:gd name="G27" fmla="+- 1 0 0"/>
                <a:gd name="G28" fmla="+- 1 0 0"/>
                <a:gd name="G29" fmla="+- 1 0 0"/>
                <a:gd name="G30" fmla="+- 1 0 0"/>
                <a:gd name="G31" fmla="+- 1 0 0"/>
                <a:gd name="G32" fmla="+- 1 0 0"/>
                <a:gd name="G33" fmla="+- 1 0 0"/>
                <a:gd name="G34" fmla="+- 1 0 0"/>
                <a:gd name="T0" fmla="*/ 0 w 515"/>
                <a:gd name="T1" fmla="*/ 0 h 971"/>
                <a:gd name="T2" fmla="*/ 0 w 515"/>
                <a:gd name="T3" fmla="*/ 0 h 971"/>
                <a:gd name="T4" fmla="*/ 0 w 515"/>
                <a:gd name="T5" fmla="*/ 0 h 971"/>
                <a:gd name="T6" fmla="*/ 0 w 515"/>
                <a:gd name="T7" fmla="*/ 0 h 971"/>
                <a:gd name="T8" fmla="*/ 0 w 515"/>
                <a:gd name="T9" fmla="*/ 0 h 971"/>
                <a:gd name="T10" fmla="*/ 0 w 515"/>
                <a:gd name="T11" fmla="*/ 0 h 971"/>
                <a:gd name="T12" fmla="*/ 0 w 515"/>
                <a:gd name="T13" fmla="*/ 0 h 971"/>
                <a:gd name="T14" fmla="*/ 0 w 515"/>
                <a:gd name="T15" fmla="*/ 0 h 971"/>
                <a:gd name="T16" fmla="*/ 0 w 515"/>
                <a:gd name="T17" fmla="*/ 0 h 971"/>
                <a:gd name="T18" fmla="*/ 0 w 515"/>
                <a:gd name="T19" fmla="*/ 0 h 971"/>
                <a:gd name="T20" fmla="*/ 0 w 515"/>
                <a:gd name="T21" fmla="*/ 0 h 971"/>
                <a:gd name="T22" fmla="*/ 0 w 515"/>
                <a:gd name="T23" fmla="*/ 0 h 971"/>
                <a:gd name="T24" fmla="*/ 0 w 515"/>
                <a:gd name="T25" fmla="*/ 0 h 971"/>
                <a:gd name="T26" fmla="*/ 0 w 515"/>
                <a:gd name="T27" fmla="*/ 0 h 971"/>
                <a:gd name="T28" fmla="*/ 0 w 515"/>
                <a:gd name="T29" fmla="*/ 0 h 971"/>
                <a:gd name="T30" fmla="*/ 0 w 515"/>
                <a:gd name="T31" fmla="*/ 0 h 971"/>
                <a:gd name="T32" fmla="*/ 0 w 515"/>
                <a:gd name="T33" fmla="*/ 0 h 971"/>
                <a:gd name="T34" fmla="*/ 0 w 515"/>
                <a:gd name="T35" fmla="*/ 0 h 971"/>
                <a:gd name="T36" fmla="*/ 0 w 515"/>
                <a:gd name="T37" fmla="*/ 0 h 971"/>
                <a:gd name="T38" fmla="*/ 0 w 515"/>
                <a:gd name="T39" fmla="*/ 0 h 971"/>
                <a:gd name="T40" fmla="*/ 0 w 515"/>
                <a:gd name="T41" fmla="*/ 0 h 971"/>
                <a:gd name="T42" fmla="*/ 0 w 515"/>
                <a:gd name="T43" fmla="*/ 0 h 971"/>
                <a:gd name="T44" fmla="*/ 0 w 515"/>
                <a:gd name="T45" fmla="*/ 0 h 971"/>
                <a:gd name="T46" fmla="*/ 0 w 515"/>
                <a:gd name="T47" fmla="*/ 0 h 971"/>
                <a:gd name="T48" fmla="*/ 515 w 515"/>
                <a:gd name="T49" fmla="*/ 971 h 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T46" t="T47" r="T48" b="T49"/>
              <a:pathLst>
                <a:path w="515" h="971">
                  <a:moveTo>
                    <a:pt x="515" y="0"/>
                  </a:moveTo>
                  <a:lnTo>
                    <a:pt x="515" y="486"/>
                  </a:lnTo>
                  <a:cubicBezTo>
                    <a:pt x="515" y="490"/>
                    <a:pt x="512" y="494"/>
                    <a:pt x="507" y="494"/>
                  </a:cubicBezTo>
                  <a:lnTo>
                    <a:pt x="83" y="494"/>
                  </a:lnTo>
                  <a:lnTo>
                    <a:pt x="91" y="486"/>
                  </a:lnTo>
                  <a:lnTo>
                    <a:pt x="91" y="955"/>
                  </a:lnTo>
                  <a:lnTo>
                    <a:pt x="75" y="955"/>
                  </a:lnTo>
                  <a:lnTo>
                    <a:pt x="75" y="486"/>
                  </a:lnTo>
                  <a:cubicBezTo>
                    <a:pt x="75" y="481"/>
                    <a:pt x="79" y="478"/>
                    <a:pt x="83" y="478"/>
                  </a:cubicBezTo>
                  <a:lnTo>
                    <a:pt x="507" y="478"/>
                  </a:lnTo>
                  <a:lnTo>
                    <a:pt x="499" y="486"/>
                  </a:lnTo>
                  <a:lnTo>
                    <a:pt x="499" y="0"/>
                  </a:lnTo>
                  <a:lnTo>
                    <a:pt x="515" y="0"/>
                  </a:lnTo>
                  <a:close/>
                  <a:moveTo>
                    <a:pt x="165" y="831"/>
                  </a:moveTo>
                  <a:lnTo>
                    <a:pt x="83" y="971"/>
                  </a:lnTo>
                  <a:lnTo>
                    <a:pt x="2" y="831"/>
                  </a:lnTo>
                  <a:cubicBezTo>
                    <a:pt x="0" y="827"/>
                    <a:pt x="1" y="822"/>
                    <a:pt x="5" y="820"/>
                  </a:cubicBezTo>
                  <a:cubicBezTo>
                    <a:pt x="9" y="818"/>
                    <a:pt x="13" y="819"/>
                    <a:pt x="16" y="823"/>
                  </a:cubicBezTo>
                  <a:lnTo>
                    <a:pt x="90" y="951"/>
                  </a:lnTo>
                  <a:lnTo>
                    <a:pt x="77" y="951"/>
                  </a:lnTo>
                  <a:lnTo>
                    <a:pt x="151" y="823"/>
                  </a:lnTo>
                  <a:cubicBezTo>
                    <a:pt x="154" y="819"/>
                    <a:pt x="158" y="818"/>
                    <a:pt x="162" y="820"/>
                  </a:cubicBezTo>
                  <a:cubicBezTo>
                    <a:pt x="166" y="822"/>
                    <a:pt x="167" y="827"/>
                    <a:pt x="165" y="831"/>
                  </a:cubicBezTo>
                  <a:close/>
                </a:path>
              </a:pathLst>
            </a:custGeom>
            <a:solidFill>
              <a:srgbClr val="000000"/>
            </a:solidFill>
            <a:ln w="9525" cap="sq">
              <a:solidFill>
                <a:srgbClr val="000000"/>
              </a:solidFill>
              <a:round/>
              <a:headEnd/>
              <a:tailEnd/>
            </a:ln>
            <a:effectLst/>
          </p:spPr>
          <p:txBody>
            <a:bodyPr wrap="none" anchor="ctr"/>
            <a:lstStyle/>
            <a:p>
              <a:endParaRPr lang="el-GR"/>
            </a:p>
          </p:txBody>
        </p:sp>
        <p:sp>
          <p:nvSpPr>
            <p:cNvPr id="12378" name="Freeform 90"/>
            <p:cNvSpPr>
              <a:spLocks noChangeArrowheads="1"/>
            </p:cNvSpPr>
            <p:nvPr/>
          </p:nvSpPr>
          <p:spPr bwMode="auto">
            <a:xfrm>
              <a:off x="1936" y="1472"/>
              <a:ext cx="410" cy="40"/>
            </a:xfrm>
            <a:custGeom>
              <a:avLst/>
              <a:gdLst>
                <a:gd name="G0" fmla="+- 1832 0 0"/>
                <a:gd name="G1" fmla="+- 1 0 0"/>
                <a:gd name="G2" fmla="+- 1786 0 0"/>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1867"/>
                <a:gd name="T1" fmla="*/ 0 h 186"/>
                <a:gd name="T2" fmla="*/ 0 w 1867"/>
                <a:gd name="T3" fmla="*/ 0 h 186"/>
                <a:gd name="T4" fmla="*/ 0 w 1867"/>
                <a:gd name="T5" fmla="*/ 0 h 186"/>
                <a:gd name="T6" fmla="*/ 0 w 1867"/>
                <a:gd name="T7" fmla="*/ 0 h 186"/>
                <a:gd name="T8" fmla="*/ 0 w 1867"/>
                <a:gd name="T9" fmla="*/ 0 h 186"/>
                <a:gd name="T10" fmla="*/ 0 w 1867"/>
                <a:gd name="T11" fmla="*/ 0 h 186"/>
                <a:gd name="T12" fmla="*/ 0 w 1867"/>
                <a:gd name="T13" fmla="*/ 0 h 186"/>
                <a:gd name="T14" fmla="*/ 0 w 1867"/>
                <a:gd name="T15" fmla="*/ 0 h 186"/>
                <a:gd name="T16" fmla="*/ 0 w 1867"/>
                <a:gd name="T17" fmla="*/ 0 h 186"/>
                <a:gd name="T18" fmla="*/ 0 w 1867"/>
                <a:gd name="T19" fmla="*/ 0 h 186"/>
                <a:gd name="T20" fmla="*/ 0 w 1867"/>
                <a:gd name="T21" fmla="*/ 0 h 186"/>
                <a:gd name="T22" fmla="*/ 0 w 1867"/>
                <a:gd name="T23" fmla="*/ 0 h 186"/>
                <a:gd name="T24" fmla="*/ 0 w 1867"/>
                <a:gd name="T25" fmla="*/ 0 h 186"/>
                <a:gd name="T26" fmla="*/ 0 w 1867"/>
                <a:gd name="T27" fmla="*/ 0 h 186"/>
                <a:gd name="T28" fmla="*/ 0 w 1867"/>
                <a:gd name="T29" fmla="*/ 0 h 186"/>
                <a:gd name="T30" fmla="*/ 0 w 1867"/>
                <a:gd name="T31" fmla="*/ 0 h 186"/>
                <a:gd name="T32" fmla="*/ 1867 w 1867"/>
                <a:gd name="T33"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1867" h="186">
                  <a:moveTo>
                    <a:pt x="0" y="74"/>
                  </a:moveTo>
                  <a:lnTo>
                    <a:pt x="1835" y="77"/>
                  </a:lnTo>
                  <a:lnTo>
                    <a:pt x="1835" y="109"/>
                  </a:lnTo>
                  <a:lnTo>
                    <a:pt x="0" y="106"/>
                  </a:lnTo>
                  <a:lnTo>
                    <a:pt x="0" y="74"/>
                  </a:lnTo>
                  <a:close/>
                  <a:moveTo>
                    <a:pt x="1716" y="4"/>
                  </a:moveTo>
                  <a:lnTo>
                    <a:pt x="1867" y="93"/>
                  </a:lnTo>
                  <a:lnTo>
                    <a:pt x="1715" y="181"/>
                  </a:lnTo>
                  <a:cubicBezTo>
                    <a:pt x="1708" y="186"/>
                    <a:pt x="1698" y="183"/>
                    <a:pt x="1694" y="176"/>
                  </a:cubicBezTo>
                  <a:cubicBezTo>
                    <a:pt x="1689" y="168"/>
                    <a:pt x="1692" y="158"/>
                    <a:pt x="1699" y="154"/>
                  </a:cubicBezTo>
                  <a:lnTo>
                    <a:pt x="1827" y="79"/>
                  </a:lnTo>
                  <a:lnTo>
                    <a:pt x="1827" y="107"/>
                  </a:lnTo>
                  <a:lnTo>
                    <a:pt x="1699" y="32"/>
                  </a:lnTo>
                  <a:cubicBezTo>
                    <a:pt x="1692" y="28"/>
                    <a:pt x="1689" y="18"/>
                    <a:pt x="1694" y="10"/>
                  </a:cubicBezTo>
                  <a:cubicBezTo>
                    <a:pt x="1698" y="3"/>
                    <a:pt x="1708" y="0"/>
                    <a:pt x="1716" y="4"/>
                  </a:cubicBezTo>
                  <a:close/>
                </a:path>
              </a:pathLst>
            </a:custGeom>
            <a:solidFill>
              <a:srgbClr val="98B954"/>
            </a:solidFill>
            <a:ln w="9525" cap="sq">
              <a:solidFill>
                <a:srgbClr val="98B954"/>
              </a:solidFill>
              <a:round/>
              <a:headEnd/>
              <a:tailEnd/>
            </a:ln>
            <a:effectLst/>
          </p:spPr>
          <p:txBody>
            <a:bodyPr wrap="none" anchor="ctr"/>
            <a:lstStyle/>
            <a:p>
              <a:endParaRPr lang="el-GR"/>
            </a:p>
          </p:txBody>
        </p:sp>
        <p:sp>
          <p:nvSpPr>
            <p:cNvPr id="12379" name="Rectangle 91"/>
            <p:cNvSpPr>
              <a:spLocks noChangeArrowheads="1"/>
            </p:cNvSpPr>
            <p:nvPr/>
          </p:nvSpPr>
          <p:spPr bwMode="auto">
            <a:xfrm>
              <a:off x="4305" y="3164"/>
              <a:ext cx="361" cy="153"/>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Συντονιστικό </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Όργανο Κ.Σ.</a:t>
              </a:r>
            </a:p>
          </p:txBody>
        </p:sp>
        <p:sp>
          <p:nvSpPr>
            <p:cNvPr id="12380" name="Freeform 92"/>
            <p:cNvSpPr>
              <a:spLocks noChangeArrowheads="1"/>
            </p:cNvSpPr>
            <p:nvPr/>
          </p:nvSpPr>
          <p:spPr bwMode="auto">
            <a:xfrm>
              <a:off x="3241" y="1493"/>
              <a:ext cx="1016" cy="959"/>
            </a:xfrm>
            <a:custGeom>
              <a:avLst/>
              <a:gdLst>
                <a:gd name="G0" fmla="*/ 1 0 51712"/>
                <a:gd name="G1" fmla="+- 1 0 0"/>
                <a:gd name="G2" fmla="*/ 1 0 51712"/>
                <a:gd name="G3" fmla="*/ 1 37935 34464"/>
                <a:gd name="G4" fmla="+- 1 0 0"/>
                <a:gd name="G5" fmla="+- 1 0 0"/>
                <a:gd name="G6" fmla="+- 1 0 0"/>
                <a:gd name="G7" fmla="*/ 1 21329 2500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619"/>
                <a:gd name="T1" fmla="*/ 0 h 4360"/>
                <a:gd name="T2" fmla="*/ 0 w 4619"/>
                <a:gd name="T3" fmla="*/ 0 h 4360"/>
                <a:gd name="T4" fmla="*/ 0 w 4619"/>
                <a:gd name="T5" fmla="*/ 0 h 4360"/>
                <a:gd name="T6" fmla="*/ 0 w 4619"/>
                <a:gd name="T7" fmla="*/ 0 h 4360"/>
                <a:gd name="T8" fmla="*/ 0 w 4619"/>
                <a:gd name="T9" fmla="*/ 0 h 4360"/>
                <a:gd name="T10" fmla="*/ 0 w 4619"/>
                <a:gd name="T11" fmla="*/ 0 h 4360"/>
                <a:gd name="T12" fmla="*/ 0 w 4619"/>
                <a:gd name="T13" fmla="*/ 0 h 4360"/>
                <a:gd name="T14" fmla="*/ 0 w 4619"/>
                <a:gd name="T15" fmla="*/ 0 h 4360"/>
                <a:gd name="T16" fmla="*/ 0 w 4619"/>
                <a:gd name="T17" fmla="*/ 0 h 4360"/>
                <a:gd name="T18" fmla="*/ 0 w 4619"/>
                <a:gd name="T19" fmla="*/ 0 h 4360"/>
                <a:gd name="T20" fmla="*/ 0 w 4619"/>
                <a:gd name="T21" fmla="*/ 0 h 4360"/>
                <a:gd name="T22" fmla="*/ 0 w 4619"/>
                <a:gd name="T23" fmla="*/ 0 h 4360"/>
                <a:gd name="T24" fmla="*/ 0 w 4619"/>
                <a:gd name="T25" fmla="*/ 0 h 4360"/>
                <a:gd name="T26" fmla="*/ 0 w 4619"/>
                <a:gd name="T27" fmla="*/ 0 h 4360"/>
                <a:gd name="T28" fmla="*/ 0 w 4619"/>
                <a:gd name="T29" fmla="*/ 0 h 4360"/>
                <a:gd name="T30" fmla="*/ 0 w 4619"/>
                <a:gd name="T31" fmla="*/ 0 h 4360"/>
                <a:gd name="T32" fmla="*/ 4619 w 4619"/>
                <a:gd name="T33" fmla="*/ 4360 h 4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19" h="4360">
                  <a:moveTo>
                    <a:pt x="11" y="0"/>
                  </a:moveTo>
                  <a:lnTo>
                    <a:pt x="4613" y="4344"/>
                  </a:lnTo>
                  <a:lnTo>
                    <a:pt x="4602" y="4355"/>
                  </a:lnTo>
                  <a:lnTo>
                    <a:pt x="0" y="11"/>
                  </a:lnTo>
                  <a:lnTo>
                    <a:pt x="11" y="0"/>
                  </a:lnTo>
                  <a:close/>
                  <a:moveTo>
                    <a:pt x="4573" y="4205"/>
                  </a:moveTo>
                  <a:lnTo>
                    <a:pt x="4619" y="4360"/>
                  </a:lnTo>
                  <a:lnTo>
                    <a:pt x="4461" y="4323"/>
                  </a:lnTo>
                  <a:cubicBezTo>
                    <a:pt x="4457" y="4322"/>
                    <a:pt x="4454" y="4318"/>
                    <a:pt x="4455" y="4314"/>
                  </a:cubicBezTo>
                  <a:cubicBezTo>
                    <a:pt x="4456" y="4310"/>
                    <a:pt x="4460" y="4307"/>
                    <a:pt x="4465" y="4308"/>
                  </a:cubicBezTo>
                  <a:lnTo>
                    <a:pt x="4609" y="4341"/>
                  </a:lnTo>
                  <a:lnTo>
                    <a:pt x="4600" y="4352"/>
                  </a:lnTo>
                  <a:lnTo>
                    <a:pt x="4558" y="4209"/>
                  </a:lnTo>
                  <a:cubicBezTo>
                    <a:pt x="4556" y="4205"/>
                    <a:pt x="4559" y="4201"/>
                    <a:pt x="4563" y="4199"/>
                  </a:cubicBezTo>
                  <a:cubicBezTo>
                    <a:pt x="4567" y="4198"/>
                    <a:pt x="4572" y="4200"/>
                    <a:pt x="4573" y="4205"/>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81" name="Rectangle 93"/>
            <p:cNvSpPr>
              <a:spLocks noChangeArrowheads="1"/>
            </p:cNvSpPr>
            <p:nvPr/>
          </p:nvSpPr>
          <p:spPr bwMode="auto">
            <a:xfrm>
              <a:off x="4346" y="2408"/>
              <a:ext cx="512"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Κοινωνικοί Εταίροι</a:t>
              </a:r>
            </a:p>
          </p:txBody>
        </p:sp>
        <p:sp>
          <p:nvSpPr>
            <p:cNvPr id="12382" name="Freeform 94"/>
            <p:cNvSpPr>
              <a:spLocks noChangeArrowheads="1"/>
            </p:cNvSpPr>
            <p:nvPr/>
          </p:nvSpPr>
          <p:spPr bwMode="auto">
            <a:xfrm>
              <a:off x="3240" y="1493"/>
              <a:ext cx="1013" cy="1172"/>
            </a:xfrm>
            <a:custGeom>
              <a:avLst/>
              <a:gdLst>
                <a:gd name="G0" fmla="*/ 1 0 51712"/>
                <a:gd name="G1" fmla="+- 1 0 0"/>
                <a:gd name="G2" fmla="*/ 1 0 51712"/>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604"/>
                <a:gd name="T1" fmla="*/ 0 h 5328"/>
                <a:gd name="T2" fmla="*/ 0 w 4604"/>
                <a:gd name="T3" fmla="*/ 0 h 5328"/>
                <a:gd name="T4" fmla="*/ 0 w 4604"/>
                <a:gd name="T5" fmla="*/ 0 h 5328"/>
                <a:gd name="T6" fmla="*/ 0 w 4604"/>
                <a:gd name="T7" fmla="*/ 0 h 5328"/>
                <a:gd name="T8" fmla="*/ 0 w 4604"/>
                <a:gd name="T9" fmla="*/ 0 h 5328"/>
                <a:gd name="T10" fmla="*/ 0 w 4604"/>
                <a:gd name="T11" fmla="*/ 0 h 5328"/>
                <a:gd name="T12" fmla="*/ 0 w 4604"/>
                <a:gd name="T13" fmla="*/ 0 h 5328"/>
                <a:gd name="T14" fmla="*/ 0 w 4604"/>
                <a:gd name="T15" fmla="*/ 0 h 5328"/>
                <a:gd name="T16" fmla="*/ 0 w 4604"/>
                <a:gd name="T17" fmla="*/ 0 h 5328"/>
                <a:gd name="T18" fmla="*/ 0 w 4604"/>
                <a:gd name="T19" fmla="*/ 0 h 5328"/>
                <a:gd name="T20" fmla="*/ 0 w 4604"/>
                <a:gd name="T21" fmla="*/ 0 h 5328"/>
                <a:gd name="T22" fmla="*/ 0 w 4604"/>
                <a:gd name="T23" fmla="*/ 0 h 5328"/>
                <a:gd name="T24" fmla="*/ 0 w 4604"/>
                <a:gd name="T25" fmla="*/ 0 h 5328"/>
                <a:gd name="T26" fmla="*/ 0 w 4604"/>
                <a:gd name="T27" fmla="*/ 0 h 5328"/>
                <a:gd name="T28" fmla="*/ 0 w 4604"/>
                <a:gd name="T29" fmla="*/ 0 h 5328"/>
                <a:gd name="T30" fmla="*/ 0 w 4604"/>
                <a:gd name="T31" fmla="*/ 0 h 5328"/>
                <a:gd name="T32" fmla="*/ 4604 w 4604"/>
                <a:gd name="T33" fmla="*/ 5328 h 5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04" h="5328">
                  <a:moveTo>
                    <a:pt x="13" y="0"/>
                  </a:moveTo>
                  <a:lnTo>
                    <a:pt x="4600" y="5311"/>
                  </a:lnTo>
                  <a:lnTo>
                    <a:pt x="4588" y="5322"/>
                  </a:lnTo>
                  <a:lnTo>
                    <a:pt x="0" y="11"/>
                  </a:lnTo>
                  <a:lnTo>
                    <a:pt x="13" y="0"/>
                  </a:lnTo>
                  <a:close/>
                  <a:moveTo>
                    <a:pt x="4574" y="5169"/>
                  </a:moveTo>
                  <a:lnTo>
                    <a:pt x="4604" y="5328"/>
                  </a:lnTo>
                  <a:lnTo>
                    <a:pt x="4451" y="5276"/>
                  </a:lnTo>
                  <a:cubicBezTo>
                    <a:pt x="4446" y="5274"/>
                    <a:pt x="4444" y="5270"/>
                    <a:pt x="4446" y="5265"/>
                  </a:cubicBezTo>
                  <a:cubicBezTo>
                    <a:pt x="4447" y="5261"/>
                    <a:pt x="4452" y="5259"/>
                    <a:pt x="4456" y="5260"/>
                  </a:cubicBezTo>
                  <a:lnTo>
                    <a:pt x="4596" y="5309"/>
                  </a:lnTo>
                  <a:lnTo>
                    <a:pt x="4586" y="5318"/>
                  </a:lnTo>
                  <a:lnTo>
                    <a:pt x="4558" y="5172"/>
                  </a:lnTo>
                  <a:cubicBezTo>
                    <a:pt x="4558" y="5167"/>
                    <a:pt x="4560" y="5163"/>
                    <a:pt x="4565" y="5162"/>
                  </a:cubicBezTo>
                  <a:cubicBezTo>
                    <a:pt x="4569" y="5162"/>
                    <a:pt x="4573" y="5164"/>
                    <a:pt x="4574" y="5169"/>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83" name="Rectangle 95"/>
            <p:cNvSpPr>
              <a:spLocks noChangeArrowheads="1"/>
            </p:cNvSpPr>
            <p:nvPr/>
          </p:nvSpPr>
          <p:spPr bwMode="auto">
            <a:xfrm>
              <a:off x="4348" y="2621"/>
              <a:ext cx="594"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Επιστημονικοί Φορείς</a:t>
              </a:r>
            </a:p>
          </p:txBody>
        </p:sp>
        <p:sp>
          <p:nvSpPr>
            <p:cNvPr id="12384" name="Freeform 96"/>
            <p:cNvSpPr>
              <a:spLocks noChangeArrowheads="1"/>
            </p:cNvSpPr>
            <p:nvPr/>
          </p:nvSpPr>
          <p:spPr bwMode="auto">
            <a:xfrm>
              <a:off x="3240" y="1493"/>
              <a:ext cx="1013" cy="1385"/>
            </a:xfrm>
            <a:custGeom>
              <a:avLst/>
              <a:gdLst>
                <a:gd name="G0" fmla="*/ 1 0 51712"/>
                <a:gd name="G1" fmla="+- 1 0 0"/>
                <a:gd name="G2" fmla="*/ 1 0 51712"/>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604"/>
                <a:gd name="T1" fmla="*/ 0 h 6295"/>
                <a:gd name="T2" fmla="*/ 0 w 4604"/>
                <a:gd name="T3" fmla="*/ 0 h 6295"/>
                <a:gd name="T4" fmla="*/ 0 w 4604"/>
                <a:gd name="T5" fmla="*/ 0 h 6295"/>
                <a:gd name="T6" fmla="*/ 0 w 4604"/>
                <a:gd name="T7" fmla="*/ 0 h 6295"/>
                <a:gd name="T8" fmla="*/ 0 w 4604"/>
                <a:gd name="T9" fmla="*/ 0 h 6295"/>
                <a:gd name="T10" fmla="*/ 0 w 4604"/>
                <a:gd name="T11" fmla="*/ 0 h 6295"/>
                <a:gd name="T12" fmla="*/ 0 w 4604"/>
                <a:gd name="T13" fmla="*/ 0 h 6295"/>
                <a:gd name="T14" fmla="*/ 0 w 4604"/>
                <a:gd name="T15" fmla="*/ 0 h 6295"/>
                <a:gd name="T16" fmla="*/ 0 w 4604"/>
                <a:gd name="T17" fmla="*/ 0 h 6295"/>
                <a:gd name="T18" fmla="*/ 0 w 4604"/>
                <a:gd name="T19" fmla="*/ 0 h 6295"/>
                <a:gd name="T20" fmla="*/ 0 w 4604"/>
                <a:gd name="T21" fmla="*/ 0 h 6295"/>
                <a:gd name="T22" fmla="*/ 0 w 4604"/>
                <a:gd name="T23" fmla="*/ 0 h 6295"/>
                <a:gd name="T24" fmla="*/ 0 w 4604"/>
                <a:gd name="T25" fmla="*/ 0 h 6295"/>
                <a:gd name="T26" fmla="*/ 0 w 4604"/>
                <a:gd name="T27" fmla="*/ 0 h 6295"/>
                <a:gd name="T28" fmla="*/ 0 w 4604"/>
                <a:gd name="T29" fmla="*/ 0 h 6295"/>
                <a:gd name="T30" fmla="*/ 0 w 4604"/>
                <a:gd name="T31" fmla="*/ 0 h 6295"/>
                <a:gd name="T32" fmla="*/ 4604 w 4604"/>
                <a:gd name="T33" fmla="*/ 6295 h 6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04" h="6295">
                  <a:moveTo>
                    <a:pt x="13" y="0"/>
                  </a:moveTo>
                  <a:lnTo>
                    <a:pt x="4601" y="6278"/>
                  </a:lnTo>
                  <a:lnTo>
                    <a:pt x="4588" y="6287"/>
                  </a:lnTo>
                  <a:lnTo>
                    <a:pt x="0" y="9"/>
                  </a:lnTo>
                  <a:lnTo>
                    <a:pt x="13" y="0"/>
                  </a:lnTo>
                  <a:close/>
                  <a:moveTo>
                    <a:pt x="4587" y="6134"/>
                  </a:moveTo>
                  <a:lnTo>
                    <a:pt x="4604" y="6295"/>
                  </a:lnTo>
                  <a:lnTo>
                    <a:pt x="4455" y="6230"/>
                  </a:lnTo>
                  <a:cubicBezTo>
                    <a:pt x="4451" y="6229"/>
                    <a:pt x="4449" y="6224"/>
                    <a:pt x="4451" y="6220"/>
                  </a:cubicBezTo>
                  <a:cubicBezTo>
                    <a:pt x="4453" y="6216"/>
                    <a:pt x="4458" y="6214"/>
                    <a:pt x="4462" y="6216"/>
                  </a:cubicBezTo>
                  <a:lnTo>
                    <a:pt x="4598" y="6275"/>
                  </a:lnTo>
                  <a:lnTo>
                    <a:pt x="4586" y="6283"/>
                  </a:lnTo>
                  <a:lnTo>
                    <a:pt x="4571" y="6136"/>
                  </a:lnTo>
                  <a:cubicBezTo>
                    <a:pt x="4571" y="6131"/>
                    <a:pt x="4574" y="6127"/>
                    <a:pt x="4578" y="6127"/>
                  </a:cubicBezTo>
                  <a:cubicBezTo>
                    <a:pt x="4583" y="6126"/>
                    <a:pt x="4587" y="6130"/>
                    <a:pt x="4587" y="6134"/>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85" name="Rectangle 97"/>
            <p:cNvSpPr>
              <a:spLocks noChangeArrowheads="1"/>
            </p:cNvSpPr>
            <p:nvPr/>
          </p:nvSpPr>
          <p:spPr bwMode="auto">
            <a:xfrm>
              <a:off x="4334" y="2834"/>
              <a:ext cx="325"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Πολύτεκνοι </a:t>
              </a:r>
            </a:p>
          </p:txBody>
        </p:sp>
        <p:sp>
          <p:nvSpPr>
            <p:cNvPr id="12386" name="Rectangle 98"/>
            <p:cNvSpPr>
              <a:spLocks noChangeArrowheads="1"/>
            </p:cNvSpPr>
            <p:nvPr/>
          </p:nvSpPr>
          <p:spPr bwMode="auto">
            <a:xfrm>
              <a:off x="4649" y="2834"/>
              <a:ext cx="20"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a:t>
              </a:r>
            </a:p>
          </p:txBody>
        </p:sp>
        <p:sp>
          <p:nvSpPr>
            <p:cNvPr id="12387" name="Rectangle 99"/>
            <p:cNvSpPr>
              <a:spLocks noChangeArrowheads="1"/>
            </p:cNvSpPr>
            <p:nvPr/>
          </p:nvSpPr>
          <p:spPr bwMode="auto">
            <a:xfrm>
              <a:off x="4694" y="2834"/>
              <a:ext cx="253"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Τρίτεκνοι</a:t>
              </a:r>
            </a:p>
          </p:txBody>
        </p:sp>
        <p:sp>
          <p:nvSpPr>
            <p:cNvPr id="12388" name="Freeform 100"/>
            <p:cNvSpPr>
              <a:spLocks noChangeArrowheads="1"/>
            </p:cNvSpPr>
            <p:nvPr/>
          </p:nvSpPr>
          <p:spPr bwMode="auto">
            <a:xfrm>
              <a:off x="3240" y="1493"/>
              <a:ext cx="1013" cy="1545"/>
            </a:xfrm>
            <a:custGeom>
              <a:avLst/>
              <a:gdLst>
                <a:gd name="G0" fmla="*/ 1 0 51712"/>
                <a:gd name="G1" fmla="+- 1 0 0"/>
                <a:gd name="G2" fmla="*/ 1 0 51712"/>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604"/>
                <a:gd name="T1" fmla="*/ 0 h 7020"/>
                <a:gd name="T2" fmla="*/ 0 w 4604"/>
                <a:gd name="T3" fmla="*/ 0 h 7020"/>
                <a:gd name="T4" fmla="*/ 0 w 4604"/>
                <a:gd name="T5" fmla="*/ 0 h 7020"/>
                <a:gd name="T6" fmla="*/ 0 w 4604"/>
                <a:gd name="T7" fmla="*/ 0 h 7020"/>
                <a:gd name="T8" fmla="*/ 0 w 4604"/>
                <a:gd name="T9" fmla="*/ 0 h 7020"/>
                <a:gd name="T10" fmla="*/ 0 w 4604"/>
                <a:gd name="T11" fmla="*/ 0 h 7020"/>
                <a:gd name="T12" fmla="*/ 0 w 4604"/>
                <a:gd name="T13" fmla="*/ 0 h 7020"/>
                <a:gd name="T14" fmla="*/ 0 w 4604"/>
                <a:gd name="T15" fmla="*/ 0 h 7020"/>
                <a:gd name="T16" fmla="*/ 0 w 4604"/>
                <a:gd name="T17" fmla="*/ 0 h 7020"/>
                <a:gd name="T18" fmla="*/ 0 w 4604"/>
                <a:gd name="T19" fmla="*/ 0 h 7020"/>
                <a:gd name="T20" fmla="*/ 0 w 4604"/>
                <a:gd name="T21" fmla="*/ 0 h 7020"/>
                <a:gd name="T22" fmla="*/ 0 w 4604"/>
                <a:gd name="T23" fmla="*/ 0 h 7020"/>
                <a:gd name="T24" fmla="*/ 0 w 4604"/>
                <a:gd name="T25" fmla="*/ 0 h 7020"/>
                <a:gd name="T26" fmla="*/ 0 w 4604"/>
                <a:gd name="T27" fmla="*/ 0 h 7020"/>
                <a:gd name="T28" fmla="*/ 0 w 4604"/>
                <a:gd name="T29" fmla="*/ 0 h 7020"/>
                <a:gd name="T30" fmla="*/ 0 w 4604"/>
                <a:gd name="T31" fmla="*/ 0 h 7020"/>
                <a:gd name="T32" fmla="*/ 4604 w 4604"/>
                <a:gd name="T33" fmla="*/ 7020 h 7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604" h="7020">
                  <a:moveTo>
                    <a:pt x="13" y="0"/>
                  </a:moveTo>
                  <a:lnTo>
                    <a:pt x="4602" y="7003"/>
                  </a:lnTo>
                  <a:lnTo>
                    <a:pt x="4589" y="7012"/>
                  </a:lnTo>
                  <a:lnTo>
                    <a:pt x="0" y="9"/>
                  </a:lnTo>
                  <a:lnTo>
                    <a:pt x="13" y="0"/>
                  </a:lnTo>
                  <a:close/>
                  <a:moveTo>
                    <a:pt x="4595" y="6859"/>
                  </a:moveTo>
                  <a:lnTo>
                    <a:pt x="4604" y="7020"/>
                  </a:lnTo>
                  <a:lnTo>
                    <a:pt x="4459" y="6948"/>
                  </a:lnTo>
                  <a:cubicBezTo>
                    <a:pt x="4455" y="6946"/>
                    <a:pt x="4453" y="6941"/>
                    <a:pt x="4455" y="6937"/>
                  </a:cubicBezTo>
                  <a:cubicBezTo>
                    <a:pt x="4457" y="6933"/>
                    <a:pt x="4462" y="6932"/>
                    <a:pt x="4466" y="6934"/>
                  </a:cubicBezTo>
                  <a:lnTo>
                    <a:pt x="4599" y="7000"/>
                  </a:lnTo>
                  <a:lnTo>
                    <a:pt x="4587" y="7008"/>
                  </a:lnTo>
                  <a:lnTo>
                    <a:pt x="4579" y="6859"/>
                  </a:lnTo>
                  <a:cubicBezTo>
                    <a:pt x="4579" y="6855"/>
                    <a:pt x="4583" y="6851"/>
                    <a:pt x="4587" y="6851"/>
                  </a:cubicBezTo>
                  <a:cubicBezTo>
                    <a:pt x="4591" y="6851"/>
                    <a:pt x="4595" y="6854"/>
                    <a:pt x="4595" y="6859"/>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389" name="Rectangle 101"/>
            <p:cNvSpPr>
              <a:spLocks noChangeArrowheads="1"/>
            </p:cNvSpPr>
            <p:nvPr/>
          </p:nvSpPr>
          <p:spPr bwMode="auto">
            <a:xfrm>
              <a:off x="4360" y="2994"/>
              <a:ext cx="913"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Εκπρόσωποι Κοινωνικών Δικτύων</a:t>
              </a:r>
            </a:p>
          </p:txBody>
        </p:sp>
        <p:sp>
          <p:nvSpPr>
            <p:cNvPr id="12390" name="Freeform 102"/>
            <p:cNvSpPr>
              <a:spLocks noChangeArrowheads="1"/>
            </p:cNvSpPr>
            <p:nvPr/>
          </p:nvSpPr>
          <p:spPr bwMode="auto">
            <a:xfrm>
              <a:off x="1483" y="2107"/>
              <a:ext cx="905" cy="182"/>
            </a:xfrm>
            <a:custGeom>
              <a:avLst/>
              <a:gdLst>
                <a:gd name="G0" fmla="+- 229 0 0"/>
                <a:gd name="G1" fmla="+- 1 0 0"/>
                <a:gd name="G2" fmla="+- 1 0 0"/>
                <a:gd name="G3" fmla="*/ 1 58301 19264"/>
                <a:gd name="G4" fmla="*/ 1 58301 19264"/>
                <a:gd name="G5" fmla="*/ 1 11567 19264"/>
                <a:gd name="G6" fmla="*/ 1 4081 51712"/>
                <a:gd name="G7" fmla="*/ 1 48365 11520"/>
                <a:gd name="G8" fmla="*/ G7 1 180"/>
                <a:gd name="G9" fmla="*/ G6 1 G8"/>
                <a:gd name="G10" fmla="*/ 1 4081 51712"/>
                <a:gd name="G11" fmla="*/ 1 48365 11520"/>
                <a:gd name="G12" fmla="*/ G11 1 180"/>
                <a:gd name="G13" fmla="*/ G10 1 G12"/>
                <a:gd name="G14" fmla="+- 1 0 0"/>
                <a:gd name="G15" fmla="*/ 1 0 51712"/>
                <a:gd name="G16" fmla="*/ 1 0 51712"/>
                <a:gd name="T0" fmla="*/ 2 256 1"/>
                <a:gd name="T1" fmla="*/ 0 256 1"/>
                <a:gd name="G17" fmla="+- 0 T0 T1"/>
                <a:gd name="G18" fmla="cos 12 G17"/>
                <a:gd name="G19" fmla="+- 1 0 0"/>
                <a:gd name="G20" fmla="+- 1 0 0"/>
                <a:gd name="G21" fmla="+- 1 0 0"/>
                <a:gd name="G22" fmla="+- 1 0 0"/>
                <a:gd name="G23" fmla="+- 1 0 0"/>
                <a:gd name="G24" fmla="+- 1 0 0"/>
                <a:gd name="G25" fmla="+- 1 0 0"/>
                <a:gd name="G26" fmla="+- 1 0 0"/>
                <a:gd name="G27" fmla="+- 1 0 0"/>
                <a:gd name="G28" fmla="+- 1 0 0"/>
                <a:gd name="T2" fmla="*/ 0 w 4112"/>
                <a:gd name="T3" fmla="*/ 0 h 832"/>
                <a:gd name="T4" fmla="*/ 0 w 4112"/>
                <a:gd name="T5" fmla="*/ 0 h 832"/>
                <a:gd name="T6" fmla="*/ 0 w 4112"/>
                <a:gd name="T7" fmla="*/ 0 h 832"/>
                <a:gd name="T8" fmla="*/ 0 w 4112"/>
                <a:gd name="T9" fmla="*/ 0 h 832"/>
                <a:gd name="T10" fmla="*/ 0 w 4112"/>
                <a:gd name="T11" fmla="*/ 0 h 832"/>
                <a:gd name="T12" fmla="*/ 0 w 4112"/>
                <a:gd name="T13" fmla="*/ 0 h 832"/>
                <a:gd name="T14" fmla="*/ 0 w 4112"/>
                <a:gd name="T15" fmla="*/ 0 h 832"/>
                <a:gd name="T16" fmla="*/ 0 w 4112"/>
                <a:gd name="T17" fmla="*/ 0 h 832"/>
                <a:gd name="T18" fmla="*/ 0 w 4112"/>
                <a:gd name="T19" fmla="*/ 0 h 832"/>
                <a:gd name="T20" fmla="*/ 0 w 4112"/>
                <a:gd name="T21" fmla="*/ 0 h 832"/>
                <a:gd name="T22" fmla="*/ 0 w 4112"/>
                <a:gd name="T23" fmla="*/ 0 h 832"/>
                <a:gd name="T24" fmla="*/ 0 w 4112"/>
                <a:gd name="T25" fmla="*/ 0 h 832"/>
                <a:gd name="T26" fmla="*/ 4112 w 4112"/>
                <a:gd name="T27" fmla="*/ 832 h 832"/>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4112" h="832">
                  <a:moveTo>
                    <a:pt x="0" y="416"/>
                  </a:moveTo>
                  <a:cubicBezTo>
                    <a:pt x="0" y="187"/>
                    <a:pt x="921" y="0"/>
                    <a:pt x="2056" y="0"/>
                  </a:cubicBezTo>
                  <a:cubicBezTo>
                    <a:pt x="3192" y="0"/>
                    <a:pt x="4112" y="187"/>
                    <a:pt x="4112" y="416"/>
                  </a:cubicBezTo>
                  <a:cubicBezTo>
                    <a:pt x="4112" y="416"/>
                    <a:pt x="4112" y="416"/>
                    <a:pt x="4112" y="416"/>
                  </a:cubicBezTo>
                  <a:cubicBezTo>
                    <a:pt x="4112" y="646"/>
                    <a:pt x="3192" y="832"/>
                    <a:pt x="2056" y="832"/>
                  </a:cubicBezTo>
                  <a:cubicBezTo>
                    <a:pt x="2056" y="832"/>
                    <a:pt x="2056" y="832"/>
                    <a:pt x="2056" y="832"/>
                  </a:cubicBezTo>
                  <a:cubicBezTo>
                    <a:pt x="921" y="832"/>
                    <a:pt x="0" y="646"/>
                    <a:pt x="0" y="416"/>
                  </a:cubicBezTo>
                  <a:cubicBezTo>
                    <a:pt x="0" y="416"/>
                    <a:pt x="0" y="416"/>
                    <a:pt x="0" y="416"/>
                  </a:cubicBezTo>
                  <a:close/>
                </a:path>
              </a:pathLst>
            </a:custGeom>
            <a:solidFill>
              <a:srgbClr val="F2F2F2"/>
            </a:solidFill>
            <a:ln w="9525" cap="sq">
              <a:solidFill>
                <a:srgbClr val="000000"/>
              </a:solidFill>
              <a:round/>
              <a:headEnd/>
              <a:tailEnd/>
            </a:ln>
            <a:effectLst/>
          </p:spPr>
          <p:txBody>
            <a:bodyPr wrap="none" anchor="ctr"/>
            <a:lstStyle/>
            <a:p>
              <a:endParaRPr lang="el-GR"/>
            </a:p>
          </p:txBody>
        </p:sp>
        <p:sp>
          <p:nvSpPr>
            <p:cNvPr id="12391" name="Freeform 103"/>
            <p:cNvSpPr>
              <a:spLocks noChangeArrowheads="1"/>
            </p:cNvSpPr>
            <p:nvPr/>
          </p:nvSpPr>
          <p:spPr bwMode="auto">
            <a:xfrm>
              <a:off x="1478" y="2102"/>
              <a:ext cx="916" cy="192"/>
            </a:xfrm>
            <a:custGeom>
              <a:avLst/>
              <a:gdLst>
                <a:gd name="G0" fmla="*/ 1 0 51712"/>
                <a:gd name="G1" fmla="+- 5 0 0"/>
                <a:gd name="G2" fmla="*/ 1 34537 53392"/>
                <a:gd name="G3" fmla="+- 19 0 0"/>
                <a:gd name="G4" fmla="+- 1 0 0"/>
                <a:gd name="G5" fmla="+- 1 0 0"/>
                <a:gd name="G6" fmla="+- 1 0 0"/>
                <a:gd name="G7" fmla="+- 1 0 0"/>
                <a:gd name="G8" fmla="+- 1 0 0"/>
                <a:gd name="G9" fmla="+- 1 0 0"/>
                <a:gd name="G10" fmla="+- 1 0 0"/>
                <a:gd name="G11" fmla="+- 1 0 0"/>
                <a:gd name="G12" fmla="+- 1 0 0"/>
                <a:gd name="T0" fmla="*/ 2 256 1"/>
                <a:gd name="T1" fmla="*/ 0 256 1"/>
                <a:gd name="G13" fmla="+- 0 T0 T1"/>
                <a:gd name="G14" fmla="cos 54745 G13"/>
                <a:gd name="T2" fmla="*/ 2 256 1"/>
                <a:gd name="T3" fmla="*/ 0 256 1"/>
                <a:gd name="G15" fmla="+- 0 T2 T3"/>
                <a:gd name="G16" fmla="sin 56606 G15"/>
                <a:gd name="G17" fmla="+- G14 G16 0"/>
                <a:gd name="G18" fmla="+- G17 10800 0"/>
                <a:gd name="G19" fmla="+- 1 0 0"/>
                <a:gd name="G20" fmla="+- 1 0 0"/>
                <a:gd name="G21" fmla="+- 1 0 0"/>
                <a:gd name="G22" fmla="+- 1 0 0"/>
                <a:gd name="G23" fmla="+- 1 0 0"/>
                <a:gd name="G24" fmla="+- 1 0 0"/>
                <a:gd name="G25" fmla="+- 1 0 0"/>
                <a:gd name="G26" fmla="+- 1 0 0"/>
                <a:gd name="G27" fmla="+- 1 0 0"/>
                <a:gd name="G28" fmla="*/ 1 38139 53392"/>
                <a:gd name="G29" fmla="+- 1 0 0"/>
                <a:gd name="G30" fmla="+- 1 0 0"/>
                <a:gd name="G31" fmla="+- 1 0 0"/>
                <a:gd name="G32" fmla="+- 1 0 0"/>
                <a:gd name="G33" fmla="+- 1 0 0"/>
                <a:gd name="G34" fmla="+- 1 0 0"/>
                <a:gd name="G35" fmla="+- 1 0 0"/>
                <a:gd name="G36" fmla="*/ 1 64013 50000"/>
                <a:gd name="G37" fmla="*/ 1 43123 38528"/>
                <a:gd name="G38" fmla="+- 1 0 0"/>
                <a:gd name="G39" fmla="+- 1 0 0"/>
                <a:gd name="G40" fmla="+- 1 0 0"/>
                <a:gd name="G41" fmla="+- 1 0 0"/>
                <a:gd name="G42" fmla="+- 1 0 0"/>
                <a:gd name="G43" fmla="+- 1 0 0"/>
                <a:gd name="G44" fmla="+- 1 0 0"/>
                <a:gd name="G45" fmla="+- 1 0 0"/>
                <a:gd name="G46" fmla="+- 1 0 0"/>
                <a:gd name="G47" fmla="+- 1 0 0"/>
                <a:gd name="G48" fmla="+- 1 0 0"/>
                <a:gd name="G49" fmla="*/ 1 41251 59464"/>
                <a:gd name="G50" fmla="+- 1 0 0"/>
                <a:gd name="T4" fmla="*/ 177 256 1"/>
                <a:gd name="T5" fmla="*/ 0 256 1"/>
                <a:gd name="G51" fmla="+- 0 T4 T5"/>
                <a:gd name="G52" fmla="sin 661 G51"/>
                <a:gd name="G53" fmla="+- 1 0 0"/>
                <a:gd name="G54" fmla="+- 1 0 0"/>
                <a:gd name="G55" fmla="+- 1 0 0"/>
                <a:gd name="G56" fmla="+- 1 0 0"/>
                <a:gd name="G57" fmla="*/ 1 5729 34464"/>
                <a:gd name="G58" fmla="*/ 1 65 38528"/>
                <a:gd name="G59" fmla="*/ 1 65459 9632"/>
                <a:gd name="G60" fmla="+- 1 0 0"/>
                <a:gd name="G61" fmla="+- 1 0 0"/>
                <a:gd name="G62" fmla="*/ 1 26055 62500"/>
                <a:gd name="G63" fmla="+- 1 0 0"/>
                <a:gd name="G64" fmla="+- 1 0 0"/>
                <a:gd name="G65" fmla="*/ 1 39389 22848"/>
                <a:gd name="G66" fmla="*/ 1 48365 11520"/>
                <a:gd name="G67" fmla="*/ G66 1 180"/>
                <a:gd name="G68" fmla="*/ G65 1 G67"/>
                <a:gd name="G69" fmla="+- 1 0 0"/>
                <a:gd name="G70" fmla="+- 1 0 0"/>
                <a:gd name="G71" fmla="+- 1 0 0"/>
                <a:gd name="G72" fmla="+- 1 0 0"/>
                <a:gd name="G73" fmla="+- 1 0 0"/>
                <a:gd name="G74" fmla="+- 1 0 0"/>
                <a:gd name="G75" fmla="+- 1 0 0"/>
                <a:gd name="G76" fmla="+- 1 0 0"/>
                <a:gd name="G77" fmla="+- 1 0 0"/>
                <a:gd name="G78" fmla="+- 1 0 0"/>
                <a:gd name="G79" fmla="+- 1 0 0"/>
                <a:gd name="T6" fmla="*/ 4102 256 1"/>
                <a:gd name="T7" fmla="*/ 0 256 1"/>
                <a:gd name="G80" fmla="+- 0 T6 T7"/>
                <a:gd name="G81" fmla="cos 469 G80"/>
                <a:gd name="G82" fmla="+- 1 0 0"/>
                <a:gd name="G83" fmla="+- 4106 0 0"/>
                <a:gd name="G84" fmla="+- 1 0 0"/>
                <a:gd name="G85" fmla="+- 1 0 0"/>
                <a:gd name="G86" fmla="+- 1 0 0"/>
                <a:gd name="G87" fmla="+- 1 0 0"/>
                <a:gd name="G88" fmla="+- 1 0 0"/>
                <a:gd name="G89" fmla="+- 1 0 0"/>
                <a:gd name="G90" fmla="+- 1 0 0"/>
                <a:gd name="G91" fmla="+- 1 0 0"/>
                <a:gd name="G92" fmla="+- 1 0 0"/>
                <a:gd name="G93" fmla="+- 1 0 0"/>
                <a:gd name="G94" fmla="+- 81 0 0"/>
                <a:gd name="G95" fmla="+- 1 0 0"/>
                <a:gd name="G96" fmla="+- 1 0 0"/>
                <a:gd name="G97" fmla="+- 1 0 0"/>
                <a:gd name="G98" fmla="+- 1 0 0"/>
                <a:gd name="G99" fmla="+- 1 0 0"/>
                <a:gd name="G100" fmla="+- 1 0 0"/>
                <a:gd name="G101" fmla="+- 1 0 0"/>
                <a:gd name="G102" fmla="+- 1 0 0"/>
                <a:gd name="G103" fmla="+- 1 0 0"/>
                <a:gd name="G104" fmla="+- 1 0 0"/>
                <a:gd name="G105" fmla="+- 1 0 0"/>
                <a:gd name="G106" fmla="+- 1 0 0"/>
                <a:gd name="G107" fmla="+- 1 0 0"/>
                <a:gd name="G108" fmla="+- 1 0 0"/>
                <a:gd name="G109" fmla="+- 1 0 0"/>
                <a:gd name="G110" fmla="+- 1 0 0"/>
                <a:gd name="G111" fmla="+- 1 0 0"/>
                <a:gd name="G112" fmla="+- 1 0 0"/>
                <a:gd name="G113" fmla="+- 1 0 0"/>
                <a:gd name="G114" fmla="+- 1 0 0"/>
                <a:gd name="G115" fmla="+- 8193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0 0"/>
                <a:gd name="G138" fmla="+- 1 0 0"/>
                <a:gd name="G139" fmla="+- 1 0 0"/>
                <a:gd name="G140" fmla="+- 1 0 0"/>
                <a:gd name="G141" fmla="+- 1 0 0"/>
                <a:gd name="G142" fmla="+- 1 0 0"/>
                <a:gd name="G143" fmla="*/ 1 29003 51712"/>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1 0 0"/>
                <a:gd name="G188" fmla="+- 1 0 0"/>
                <a:gd name="G189" fmla="+- 1 0 0"/>
                <a:gd name="G190" fmla="+- 1 0 0"/>
                <a:gd name="G191" fmla="+- 1 0 0"/>
                <a:gd name="G192" fmla="+- 1 0 0"/>
                <a:gd name="G193" fmla="+- 1 0 0"/>
                <a:gd name="G194" fmla="+- 1 0 0"/>
                <a:gd name="G195" fmla="+- 1 0 0"/>
                <a:gd name="T8" fmla="*/ 0 w 4161"/>
                <a:gd name="T9" fmla="*/ 0 h 880"/>
                <a:gd name="T10" fmla="*/ 0 w 4161"/>
                <a:gd name="T11" fmla="*/ 0 h 880"/>
                <a:gd name="T12" fmla="*/ 0 w 4161"/>
                <a:gd name="T13" fmla="*/ 0 h 880"/>
                <a:gd name="T14" fmla="*/ 0 w 4161"/>
                <a:gd name="T15" fmla="*/ 0 h 880"/>
                <a:gd name="T16" fmla="*/ 0 w 4161"/>
                <a:gd name="T17" fmla="*/ 0 h 880"/>
                <a:gd name="T18" fmla="*/ 0 w 4161"/>
                <a:gd name="T19" fmla="*/ 0 h 880"/>
                <a:gd name="T20" fmla="*/ 0 w 4161"/>
                <a:gd name="T21" fmla="*/ 0 h 880"/>
                <a:gd name="T22" fmla="*/ 0 w 4161"/>
                <a:gd name="T23" fmla="*/ 0 h 880"/>
                <a:gd name="T24" fmla="*/ 0 w 4161"/>
                <a:gd name="T25" fmla="*/ 0 h 880"/>
                <a:gd name="T26" fmla="*/ 0 w 4161"/>
                <a:gd name="T27" fmla="*/ 0 h 880"/>
                <a:gd name="T28" fmla="*/ 0 w 4161"/>
                <a:gd name="T29" fmla="*/ 0 h 880"/>
                <a:gd name="T30" fmla="*/ 0 w 4161"/>
                <a:gd name="T31" fmla="*/ 0 h 880"/>
                <a:gd name="T32" fmla="*/ 0 w 4161"/>
                <a:gd name="T33" fmla="*/ 0 h 880"/>
                <a:gd name="T34" fmla="*/ 0 w 4161"/>
                <a:gd name="T35" fmla="*/ 0 h 880"/>
                <a:gd name="T36" fmla="*/ 0 w 4161"/>
                <a:gd name="T37" fmla="*/ 0 h 880"/>
                <a:gd name="T38" fmla="*/ 0 w 4161"/>
                <a:gd name="T39" fmla="*/ 0 h 880"/>
                <a:gd name="T40" fmla="*/ 0 w 4161"/>
                <a:gd name="T41" fmla="*/ 0 h 880"/>
                <a:gd name="T42" fmla="*/ 0 w 4161"/>
                <a:gd name="T43" fmla="*/ 0 h 880"/>
                <a:gd name="T44" fmla="*/ 0 w 4161"/>
                <a:gd name="T45" fmla="*/ 0 h 880"/>
                <a:gd name="T46" fmla="*/ 0 w 4161"/>
                <a:gd name="T47" fmla="*/ 0 h 880"/>
                <a:gd name="T48" fmla="*/ 0 w 4161"/>
                <a:gd name="T49" fmla="*/ 0 h 880"/>
                <a:gd name="T50" fmla="*/ 0 w 4161"/>
                <a:gd name="T51" fmla="*/ 0 h 880"/>
                <a:gd name="T52" fmla="*/ 0 w 4161"/>
                <a:gd name="T53" fmla="*/ 0 h 880"/>
                <a:gd name="T54" fmla="*/ 0 w 4161"/>
                <a:gd name="T55" fmla="*/ 0 h 880"/>
                <a:gd name="T56" fmla="*/ 0 w 4161"/>
                <a:gd name="T57" fmla="*/ 0 h 880"/>
                <a:gd name="T58" fmla="*/ 0 w 4161"/>
                <a:gd name="T59" fmla="*/ 0 h 880"/>
                <a:gd name="T60" fmla="*/ 0 w 4161"/>
                <a:gd name="T61" fmla="*/ 0 h 880"/>
                <a:gd name="T62" fmla="*/ 0 w 4161"/>
                <a:gd name="T63" fmla="*/ 0 h 880"/>
                <a:gd name="T64" fmla="*/ 0 w 4161"/>
                <a:gd name="T65" fmla="*/ 0 h 880"/>
                <a:gd name="T66" fmla="*/ 0 w 4161"/>
                <a:gd name="T67" fmla="*/ 0 h 880"/>
                <a:gd name="T68" fmla="*/ 0 w 4161"/>
                <a:gd name="T69" fmla="*/ 0 h 880"/>
                <a:gd name="T70" fmla="*/ 0 w 4161"/>
                <a:gd name="T71" fmla="*/ 0 h 880"/>
                <a:gd name="T72" fmla="*/ 0 w 4161"/>
                <a:gd name="T73" fmla="*/ 0 h 880"/>
                <a:gd name="T74" fmla="*/ 0 w 4161"/>
                <a:gd name="T75" fmla="*/ 0 h 880"/>
                <a:gd name="T76" fmla="*/ 0 w 4161"/>
                <a:gd name="T77" fmla="*/ 0 h 880"/>
                <a:gd name="T78" fmla="*/ 0 w 4161"/>
                <a:gd name="T79" fmla="*/ 0 h 880"/>
                <a:gd name="T80" fmla="*/ 0 w 4161"/>
                <a:gd name="T81" fmla="*/ 0 h 880"/>
                <a:gd name="T82" fmla="*/ 0 w 4161"/>
                <a:gd name="T83" fmla="*/ 0 h 880"/>
                <a:gd name="T84" fmla="*/ 0 w 4161"/>
                <a:gd name="T85" fmla="*/ 0 h 880"/>
                <a:gd name="T86" fmla="*/ 0 w 4161"/>
                <a:gd name="T87" fmla="*/ 0 h 880"/>
                <a:gd name="T88" fmla="*/ 0 w 4161"/>
                <a:gd name="T89" fmla="*/ 0 h 880"/>
                <a:gd name="T90" fmla="*/ 0 w 4161"/>
                <a:gd name="T91" fmla="*/ 0 h 880"/>
                <a:gd name="T92" fmla="*/ 0 w 4161"/>
                <a:gd name="T93" fmla="*/ 0 h 880"/>
                <a:gd name="T94" fmla="*/ 0 w 4161"/>
                <a:gd name="T95" fmla="*/ 0 h 880"/>
                <a:gd name="T96" fmla="*/ 0 w 4161"/>
                <a:gd name="T97" fmla="*/ 0 h 880"/>
                <a:gd name="T98" fmla="*/ 0 w 4161"/>
                <a:gd name="T99" fmla="*/ 0 h 880"/>
                <a:gd name="T100" fmla="*/ 0 w 4161"/>
                <a:gd name="T101" fmla="*/ 0 h 880"/>
                <a:gd name="T102" fmla="*/ 0 w 4161"/>
                <a:gd name="T103" fmla="*/ 0 h 880"/>
                <a:gd name="T104" fmla="*/ 0 w 4161"/>
                <a:gd name="T105" fmla="*/ 0 h 880"/>
                <a:gd name="T106" fmla="*/ 0 w 4161"/>
                <a:gd name="T107" fmla="*/ 0 h 880"/>
                <a:gd name="T108" fmla="*/ 0 w 4161"/>
                <a:gd name="T109" fmla="*/ 0 h 880"/>
                <a:gd name="T110" fmla="*/ 0 w 4161"/>
                <a:gd name="T111" fmla="*/ 0 h 880"/>
                <a:gd name="T112" fmla="*/ 0 w 4161"/>
                <a:gd name="T113" fmla="*/ 0 h 880"/>
                <a:gd name="T114" fmla="*/ 4161 w 4161"/>
                <a:gd name="T115" fmla="*/ 880 h 880"/>
              </a:gdLst>
              <a:ahLst/>
              <a:cxnLst>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T112" t="T113" r="T114" b="T115"/>
              <a:pathLst>
                <a:path w="4161" h="880">
                  <a:moveTo>
                    <a:pt x="1" y="446"/>
                  </a:moveTo>
                  <a:cubicBezTo>
                    <a:pt x="0" y="442"/>
                    <a:pt x="0" y="438"/>
                    <a:pt x="1" y="434"/>
                  </a:cubicBezTo>
                  <a:lnTo>
                    <a:pt x="12" y="392"/>
                  </a:lnTo>
                  <a:cubicBezTo>
                    <a:pt x="13" y="389"/>
                    <a:pt x="14" y="387"/>
                    <a:pt x="16" y="384"/>
                  </a:cubicBezTo>
                  <a:lnTo>
                    <a:pt x="47" y="342"/>
                  </a:lnTo>
                  <a:cubicBezTo>
                    <a:pt x="48" y="340"/>
                    <a:pt x="50" y="339"/>
                    <a:pt x="52" y="338"/>
                  </a:cubicBezTo>
                  <a:lnTo>
                    <a:pt x="102" y="299"/>
                  </a:lnTo>
                  <a:cubicBezTo>
                    <a:pt x="103" y="298"/>
                    <a:pt x="104" y="297"/>
                    <a:pt x="105" y="297"/>
                  </a:cubicBezTo>
                  <a:lnTo>
                    <a:pt x="175" y="258"/>
                  </a:lnTo>
                  <a:lnTo>
                    <a:pt x="263" y="220"/>
                  </a:lnTo>
                  <a:lnTo>
                    <a:pt x="368" y="186"/>
                  </a:lnTo>
                  <a:lnTo>
                    <a:pt x="488" y="153"/>
                  </a:lnTo>
                  <a:lnTo>
                    <a:pt x="621" y="123"/>
                  </a:lnTo>
                  <a:lnTo>
                    <a:pt x="768" y="96"/>
                  </a:lnTo>
                  <a:lnTo>
                    <a:pt x="928" y="72"/>
                  </a:lnTo>
                  <a:lnTo>
                    <a:pt x="1098" y="51"/>
                  </a:lnTo>
                  <a:lnTo>
                    <a:pt x="1278" y="34"/>
                  </a:lnTo>
                  <a:lnTo>
                    <a:pt x="1468" y="20"/>
                  </a:lnTo>
                  <a:lnTo>
                    <a:pt x="1665" y="9"/>
                  </a:lnTo>
                  <a:lnTo>
                    <a:pt x="1870" y="2"/>
                  </a:lnTo>
                  <a:lnTo>
                    <a:pt x="2080" y="0"/>
                  </a:lnTo>
                  <a:lnTo>
                    <a:pt x="2291" y="2"/>
                  </a:lnTo>
                  <a:lnTo>
                    <a:pt x="2496" y="8"/>
                  </a:lnTo>
                  <a:lnTo>
                    <a:pt x="2694" y="20"/>
                  </a:lnTo>
                  <a:lnTo>
                    <a:pt x="2883" y="34"/>
                  </a:lnTo>
                  <a:lnTo>
                    <a:pt x="3063" y="51"/>
                  </a:lnTo>
                  <a:lnTo>
                    <a:pt x="3233" y="72"/>
                  </a:lnTo>
                  <a:lnTo>
                    <a:pt x="3392" y="96"/>
                  </a:lnTo>
                  <a:lnTo>
                    <a:pt x="3539" y="123"/>
                  </a:lnTo>
                  <a:lnTo>
                    <a:pt x="3673" y="153"/>
                  </a:lnTo>
                  <a:lnTo>
                    <a:pt x="3792" y="185"/>
                  </a:lnTo>
                  <a:lnTo>
                    <a:pt x="3896" y="220"/>
                  </a:lnTo>
                  <a:lnTo>
                    <a:pt x="3985" y="256"/>
                  </a:lnTo>
                  <a:lnTo>
                    <a:pt x="4056" y="297"/>
                  </a:lnTo>
                  <a:cubicBezTo>
                    <a:pt x="4057" y="297"/>
                    <a:pt x="4058" y="298"/>
                    <a:pt x="4059" y="299"/>
                  </a:cubicBezTo>
                  <a:lnTo>
                    <a:pt x="4109" y="338"/>
                  </a:lnTo>
                  <a:cubicBezTo>
                    <a:pt x="4111" y="339"/>
                    <a:pt x="4112" y="340"/>
                    <a:pt x="4114" y="342"/>
                  </a:cubicBezTo>
                  <a:lnTo>
                    <a:pt x="4145" y="384"/>
                  </a:lnTo>
                  <a:cubicBezTo>
                    <a:pt x="4147" y="387"/>
                    <a:pt x="4148" y="389"/>
                    <a:pt x="4149" y="392"/>
                  </a:cubicBezTo>
                  <a:lnTo>
                    <a:pt x="4160" y="434"/>
                  </a:lnTo>
                  <a:cubicBezTo>
                    <a:pt x="4161" y="438"/>
                    <a:pt x="4161" y="442"/>
                    <a:pt x="4160" y="446"/>
                  </a:cubicBezTo>
                  <a:lnTo>
                    <a:pt x="4149" y="489"/>
                  </a:lnTo>
                  <a:cubicBezTo>
                    <a:pt x="4148" y="493"/>
                    <a:pt x="4147" y="495"/>
                    <a:pt x="4145" y="498"/>
                  </a:cubicBezTo>
                  <a:lnTo>
                    <a:pt x="4114" y="539"/>
                  </a:lnTo>
                  <a:cubicBezTo>
                    <a:pt x="4112" y="541"/>
                    <a:pt x="4111" y="542"/>
                    <a:pt x="4109" y="543"/>
                  </a:cubicBezTo>
                  <a:lnTo>
                    <a:pt x="4059" y="583"/>
                  </a:lnTo>
                  <a:cubicBezTo>
                    <a:pt x="4058" y="584"/>
                    <a:pt x="4057" y="585"/>
                    <a:pt x="4056" y="585"/>
                  </a:cubicBezTo>
                  <a:lnTo>
                    <a:pt x="3987" y="623"/>
                  </a:lnTo>
                  <a:lnTo>
                    <a:pt x="3898" y="661"/>
                  </a:lnTo>
                  <a:lnTo>
                    <a:pt x="3793" y="696"/>
                  </a:lnTo>
                  <a:lnTo>
                    <a:pt x="3674" y="729"/>
                  </a:lnTo>
                  <a:lnTo>
                    <a:pt x="3540" y="758"/>
                  </a:lnTo>
                  <a:lnTo>
                    <a:pt x="3393" y="785"/>
                  </a:lnTo>
                  <a:lnTo>
                    <a:pt x="3234" y="809"/>
                  </a:lnTo>
                  <a:lnTo>
                    <a:pt x="3063" y="830"/>
                  </a:lnTo>
                  <a:lnTo>
                    <a:pt x="2884" y="847"/>
                  </a:lnTo>
                  <a:lnTo>
                    <a:pt x="2694" y="861"/>
                  </a:lnTo>
                  <a:lnTo>
                    <a:pt x="2497" y="872"/>
                  </a:lnTo>
                  <a:lnTo>
                    <a:pt x="2291" y="878"/>
                  </a:lnTo>
                  <a:lnTo>
                    <a:pt x="2081" y="880"/>
                  </a:lnTo>
                  <a:lnTo>
                    <a:pt x="1870" y="878"/>
                  </a:lnTo>
                  <a:lnTo>
                    <a:pt x="1666" y="872"/>
                  </a:lnTo>
                  <a:lnTo>
                    <a:pt x="1468" y="861"/>
                  </a:lnTo>
                  <a:lnTo>
                    <a:pt x="1279" y="847"/>
                  </a:lnTo>
                  <a:lnTo>
                    <a:pt x="1098" y="830"/>
                  </a:lnTo>
                  <a:lnTo>
                    <a:pt x="929" y="809"/>
                  </a:lnTo>
                  <a:lnTo>
                    <a:pt x="769" y="785"/>
                  </a:lnTo>
                  <a:lnTo>
                    <a:pt x="622" y="758"/>
                  </a:lnTo>
                  <a:lnTo>
                    <a:pt x="489" y="729"/>
                  </a:lnTo>
                  <a:lnTo>
                    <a:pt x="369" y="697"/>
                  </a:lnTo>
                  <a:lnTo>
                    <a:pt x="265" y="661"/>
                  </a:lnTo>
                  <a:lnTo>
                    <a:pt x="177" y="625"/>
                  </a:lnTo>
                  <a:lnTo>
                    <a:pt x="105" y="586"/>
                  </a:lnTo>
                  <a:cubicBezTo>
                    <a:pt x="104" y="585"/>
                    <a:pt x="103" y="584"/>
                    <a:pt x="101" y="583"/>
                  </a:cubicBezTo>
                  <a:lnTo>
                    <a:pt x="51" y="543"/>
                  </a:lnTo>
                  <a:cubicBezTo>
                    <a:pt x="50" y="542"/>
                    <a:pt x="49" y="541"/>
                    <a:pt x="47" y="539"/>
                  </a:cubicBezTo>
                  <a:lnTo>
                    <a:pt x="16" y="498"/>
                  </a:lnTo>
                  <a:cubicBezTo>
                    <a:pt x="14" y="495"/>
                    <a:pt x="13" y="493"/>
                    <a:pt x="12" y="489"/>
                  </a:cubicBezTo>
                  <a:lnTo>
                    <a:pt x="1" y="446"/>
                  </a:lnTo>
                  <a:close/>
                  <a:moveTo>
                    <a:pt x="59" y="478"/>
                  </a:moveTo>
                  <a:lnTo>
                    <a:pt x="55" y="469"/>
                  </a:lnTo>
                  <a:lnTo>
                    <a:pt x="86" y="510"/>
                  </a:lnTo>
                  <a:lnTo>
                    <a:pt x="81" y="506"/>
                  </a:lnTo>
                  <a:lnTo>
                    <a:pt x="131" y="546"/>
                  </a:lnTo>
                  <a:lnTo>
                    <a:pt x="128" y="543"/>
                  </a:lnTo>
                  <a:lnTo>
                    <a:pt x="196" y="580"/>
                  </a:lnTo>
                  <a:lnTo>
                    <a:pt x="280" y="616"/>
                  </a:lnTo>
                  <a:lnTo>
                    <a:pt x="382" y="650"/>
                  </a:lnTo>
                  <a:lnTo>
                    <a:pt x="500" y="682"/>
                  </a:lnTo>
                  <a:lnTo>
                    <a:pt x="631" y="711"/>
                  </a:lnTo>
                  <a:lnTo>
                    <a:pt x="776" y="738"/>
                  </a:lnTo>
                  <a:lnTo>
                    <a:pt x="934" y="762"/>
                  </a:lnTo>
                  <a:lnTo>
                    <a:pt x="1103" y="783"/>
                  </a:lnTo>
                  <a:lnTo>
                    <a:pt x="1282" y="800"/>
                  </a:lnTo>
                  <a:lnTo>
                    <a:pt x="1471" y="814"/>
                  </a:lnTo>
                  <a:lnTo>
                    <a:pt x="1667" y="824"/>
                  </a:lnTo>
                  <a:lnTo>
                    <a:pt x="1871" y="830"/>
                  </a:lnTo>
                  <a:lnTo>
                    <a:pt x="2080" y="832"/>
                  </a:lnTo>
                  <a:lnTo>
                    <a:pt x="2290" y="830"/>
                  </a:lnTo>
                  <a:lnTo>
                    <a:pt x="2494" y="825"/>
                  </a:lnTo>
                  <a:lnTo>
                    <a:pt x="2691" y="814"/>
                  </a:lnTo>
                  <a:lnTo>
                    <a:pt x="2879" y="800"/>
                  </a:lnTo>
                  <a:lnTo>
                    <a:pt x="3058" y="783"/>
                  </a:lnTo>
                  <a:lnTo>
                    <a:pt x="3227" y="762"/>
                  </a:lnTo>
                  <a:lnTo>
                    <a:pt x="3384" y="738"/>
                  </a:lnTo>
                  <a:lnTo>
                    <a:pt x="3529" y="711"/>
                  </a:lnTo>
                  <a:lnTo>
                    <a:pt x="3661" y="682"/>
                  </a:lnTo>
                  <a:lnTo>
                    <a:pt x="3778" y="651"/>
                  </a:lnTo>
                  <a:lnTo>
                    <a:pt x="3879" y="616"/>
                  </a:lnTo>
                  <a:lnTo>
                    <a:pt x="3964" y="581"/>
                  </a:lnTo>
                  <a:lnTo>
                    <a:pt x="4033" y="543"/>
                  </a:lnTo>
                  <a:lnTo>
                    <a:pt x="4029" y="546"/>
                  </a:lnTo>
                  <a:lnTo>
                    <a:pt x="4079" y="506"/>
                  </a:lnTo>
                  <a:lnTo>
                    <a:pt x="4075" y="510"/>
                  </a:lnTo>
                  <a:lnTo>
                    <a:pt x="4106" y="469"/>
                  </a:lnTo>
                  <a:lnTo>
                    <a:pt x="4102" y="478"/>
                  </a:lnTo>
                  <a:lnTo>
                    <a:pt x="4113" y="435"/>
                  </a:lnTo>
                  <a:lnTo>
                    <a:pt x="4113" y="447"/>
                  </a:lnTo>
                  <a:lnTo>
                    <a:pt x="4102" y="405"/>
                  </a:lnTo>
                  <a:lnTo>
                    <a:pt x="4106" y="413"/>
                  </a:lnTo>
                  <a:lnTo>
                    <a:pt x="4075" y="371"/>
                  </a:lnTo>
                  <a:lnTo>
                    <a:pt x="4080" y="375"/>
                  </a:lnTo>
                  <a:lnTo>
                    <a:pt x="4030" y="336"/>
                  </a:lnTo>
                  <a:lnTo>
                    <a:pt x="4033" y="338"/>
                  </a:lnTo>
                  <a:lnTo>
                    <a:pt x="3966" y="301"/>
                  </a:lnTo>
                  <a:lnTo>
                    <a:pt x="3881" y="265"/>
                  </a:lnTo>
                  <a:lnTo>
                    <a:pt x="3779" y="232"/>
                  </a:lnTo>
                  <a:lnTo>
                    <a:pt x="3662" y="200"/>
                  </a:lnTo>
                  <a:lnTo>
                    <a:pt x="3530" y="170"/>
                  </a:lnTo>
                  <a:lnTo>
                    <a:pt x="3385" y="143"/>
                  </a:lnTo>
                  <a:lnTo>
                    <a:pt x="3228" y="119"/>
                  </a:lnTo>
                  <a:lnTo>
                    <a:pt x="3058" y="98"/>
                  </a:lnTo>
                  <a:lnTo>
                    <a:pt x="2880" y="81"/>
                  </a:lnTo>
                  <a:lnTo>
                    <a:pt x="2691" y="67"/>
                  </a:lnTo>
                  <a:lnTo>
                    <a:pt x="2495" y="56"/>
                  </a:lnTo>
                  <a:lnTo>
                    <a:pt x="2290" y="50"/>
                  </a:lnTo>
                  <a:lnTo>
                    <a:pt x="2081" y="48"/>
                  </a:lnTo>
                  <a:lnTo>
                    <a:pt x="1871" y="50"/>
                  </a:lnTo>
                  <a:lnTo>
                    <a:pt x="1668" y="56"/>
                  </a:lnTo>
                  <a:lnTo>
                    <a:pt x="1471" y="67"/>
                  </a:lnTo>
                  <a:lnTo>
                    <a:pt x="1283" y="81"/>
                  </a:lnTo>
                  <a:lnTo>
                    <a:pt x="1103" y="98"/>
                  </a:lnTo>
                  <a:lnTo>
                    <a:pt x="935" y="119"/>
                  </a:lnTo>
                  <a:lnTo>
                    <a:pt x="777" y="143"/>
                  </a:lnTo>
                  <a:lnTo>
                    <a:pt x="632" y="170"/>
                  </a:lnTo>
                  <a:lnTo>
                    <a:pt x="501" y="200"/>
                  </a:lnTo>
                  <a:lnTo>
                    <a:pt x="383" y="231"/>
                  </a:lnTo>
                  <a:lnTo>
                    <a:pt x="282" y="265"/>
                  </a:lnTo>
                  <a:lnTo>
                    <a:pt x="198" y="299"/>
                  </a:lnTo>
                  <a:lnTo>
                    <a:pt x="128" y="338"/>
                  </a:lnTo>
                  <a:lnTo>
                    <a:pt x="131" y="336"/>
                  </a:lnTo>
                  <a:lnTo>
                    <a:pt x="81" y="375"/>
                  </a:lnTo>
                  <a:lnTo>
                    <a:pt x="86" y="371"/>
                  </a:lnTo>
                  <a:lnTo>
                    <a:pt x="55" y="413"/>
                  </a:lnTo>
                  <a:lnTo>
                    <a:pt x="59" y="405"/>
                  </a:lnTo>
                  <a:lnTo>
                    <a:pt x="48" y="447"/>
                  </a:lnTo>
                  <a:lnTo>
                    <a:pt x="48" y="435"/>
                  </a:lnTo>
                  <a:lnTo>
                    <a:pt x="59" y="478"/>
                  </a:lnTo>
                  <a:close/>
                </a:path>
              </a:pathLst>
            </a:custGeom>
            <a:solidFill>
              <a:srgbClr val="31859C"/>
            </a:solidFill>
            <a:ln w="9525" cap="sq">
              <a:solidFill>
                <a:srgbClr val="31859C"/>
              </a:solidFill>
              <a:round/>
              <a:headEnd/>
              <a:tailEnd/>
            </a:ln>
            <a:effectLst/>
          </p:spPr>
          <p:txBody>
            <a:bodyPr wrap="none" anchor="ctr"/>
            <a:lstStyle/>
            <a:p>
              <a:endParaRPr lang="el-GR"/>
            </a:p>
          </p:txBody>
        </p:sp>
        <p:sp>
          <p:nvSpPr>
            <p:cNvPr id="12392" name="Rectangle 104"/>
            <p:cNvSpPr>
              <a:spLocks noChangeArrowheads="1"/>
            </p:cNvSpPr>
            <p:nvPr/>
          </p:nvSpPr>
          <p:spPr bwMode="auto">
            <a:xfrm>
              <a:off x="1794" y="2115"/>
              <a:ext cx="361"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Συντονιστικό </a:t>
              </a:r>
            </a:p>
          </p:txBody>
        </p:sp>
        <p:sp>
          <p:nvSpPr>
            <p:cNvPr id="12393" name="Rectangle 105"/>
            <p:cNvSpPr>
              <a:spLocks noChangeArrowheads="1"/>
            </p:cNvSpPr>
            <p:nvPr/>
          </p:nvSpPr>
          <p:spPr bwMode="auto">
            <a:xfrm>
              <a:off x="1802" y="2197"/>
              <a:ext cx="325"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Όργανο Κ.Σ.</a:t>
              </a:r>
            </a:p>
          </p:txBody>
        </p:sp>
        <p:sp>
          <p:nvSpPr>
            <p:cNvPr id="12394" name="Freeform 106"/>
            <p:cNvSpPr>
              <a:spLocks noChangeArrowheads="1"/>
            </p:cNvSpPr>
            <p:nvPr/>
          </p:nvSpPr>
          <p:spPr bwMode="auto">
            <a:xfrm>
              <a:off x="3242" y="3597"/>
              <a:ext cx="587" cy="239"/>
            </a:xfrm>
            <a:custGeom>
              <a:avLst/>
              <a:gdLst>
                <a:gd name="G0" fmla="+- 300 0 0"/>
                <a:gd name="G1" fmla="+- 1 0 0"/>
                <a:gd name="G2" fmla="+- 1 0 0"/>
                <a:gd name="G3" fmla="+- 1 0 0"/>
                <a:gd name="G4" fmla="+- 1 0 0"/>
                <a:gd name="G5" fmla="+- 1 0 0"/>
                <a:gd name="G6" fmla="+- 1 0 0"/>
                <a:gd name="G7" fmla="+- 1 0 0"/>
                <a:gd name="G8" fmla="+- 1 0 0"/>
                <a:gd name="G9" fmla="*/ 1 0 51712"/>
                <a:gd name="G10" fmla="*/ 1 0 51712"/>
                <a:gd name="T0" fmla="*/ 2 256 1"/>
                <a:gd name="T1" fmla="*/ 0 256 1"/>
                <a:gd name="G11" fmla="+- 0 T0 T1"/>
                <a:gd name="G12" fmla="cos 12 G11"/>
                <a:gd name="G13" fmla="+- 1 0 0"/>
                <a:gd name="G14" fmla="+- 1 0 0"/>
                <a:gd name="G15" fmla="+- 1 0 0"/>
                <a:gd name="G16" fmla="+- 1 0 0"/>
                <a:gd name="G17" fmla="+- 1 0 0"/>
                <a:gd name="G18" fmla="+- 1 0 0"/>
                <a:gd name="G19" fmla="+- 1 0 0"/>
                <a:gd name="G20" fmla="+- 1 0 0"/>
                <a:gd name="G21" fmla="+- 1 0 0"/>
                <a:gd name="G22" fmla="+- 1 0 0"/>
                <a:gd name="T2" fmla="*/ 0 w 2672"/>
                <a:gd name="T3" fmla="*/ 0 h 1088"/>
                <a:gd name="T4" fmla="*/ 0 w 2672"/>
                <a:gd name="T5" fmla="*/ 0 h 1088"/>
                <a:gd name="T6" fmla="*/ 0 w 2672"/>
                <a:gd name="T7" fmla="*/ 0 h 1088"/>
                <a:gd name="T8" fmla="*/ 0 w 2672"/>
                <a:gd name="T9" fmla="*/ 0 h 1088"/>
                <a:gd name="T10" fmla="*/ 0 w 2672"/>
                <a:gd name="T11" fmla="*/ 0 h 1088"/>
                <a:gd name="T12" fmla="*/ 0 w 2672"/>
                <a:gd name="T13" fmla="*/ 0 h 1088"/>
                <a:gd name="T14" fmla="*/ 0 w 2672"/>
                <a:gd name="T15" fmla="*/ 0 h 1088"/>
                <a:gd name="T16" fmla="*/ 0 w 2672"/>
                <a:gd name="T17" fmla="*/ 0 h 1088"/>
                <a:gd name="T18" fmla="*/ 0 w 2672"/>
                <a:gd name="T19" fmla="*/ 0 h 1088"/>
                <a:gd name="T20" fmla="*/ 0 w 2672"/>
                <a:gd name="T21" fmla="*/ 0 h 1088"/>
                <a:gd name="T22" fmla="*/ 0 w 2672"/>
                <a:gd name="T23" fmla="*/ 0 h 1088"/>
                <a:gd name="T24" fmla="*/ 0 w 2672"/>
                <a:gd name="T25" fmla="*/ 0 h 1088"/>
                <a:gd name="T26" fmla="*/ 2672 w 2672"/>
                <a:gd name="T27" fmla="*/ 1088 h 1088"/>
              </a:gdLst>
              <a:ahLst/>
              <a:cxnLst>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672" h="1088">
                  <a:moveTo>
                    <a:pt x="0" y="544"/>
                  </a:moveTo>
                  <a:cubicBezTo>
                    <a:pt x="0" y="244"/>
                    <a:pt x="599" y="0"/>
                    <a:pt x="1336" y="0"/>
                  </a:cubicBezTo>
                  <a:cubicBezTo>
                    <a:pt x="2074" y="0"/>
                    <a:pt x="2672" y="244"/>
                    <a:pt x="2672" y="544"/>
                  </a:cubicBezTo>
                  <a:cubicBezTo>
                    <a:pt x="2672" y="544"/>
                    <a:pt x="2672" y="544"/>
                    <a:pt x="2672" y="544"/>
                  </a:cubicBezTo>
                  <a:cubicBezTo>
                    <a:pt x="2672" y="845"/>
                    <a:pt x="2074" y="1088"/>
                    <a:pt x="1336" y="1088"/>
                  </a:cubicBezTo>
                  <a:cubicBezTo>
                    <a:pt x="1336" y="1088"/>
                    <a:pt x="1336" y="1088"/>
                    <a:pt x="1336" y="1088"/>
                  </a:cubicBezTo>
                  <a:cubicBezTo>
                    <a:pt x="599" y="1088"/>
                    <a:pt x="0" y="845"/>
                    <a:pt x="0" y="544"/>
                  </a:cubicBezTo>
                  <a:cubicBezTo>
                    <a:pt x="0" y="544"/>
                    <a:pt x="0" y="544"/>
                    <a:pt x="0" y="544"/>
                  </a:cubicBezTo>
                  <a:close/>
                </a:path>
              </a:pathLst>
            </a:custGeom>
            <a:solidFill>
              <a:srgbClr val="F2F2F2"/>
            </a:solidFill>
            <a:ln w="9525" cap="sq">
              <a:solidFill>
                <a:srgbClr val="000000"/>
              </a:solidFill>
              <a:round/>
              <a:headEnd/>
              <a:tailEnd/>
            </a:ln>
            <a:effectLst/>
          </p:spPr>
          <p:txBody>
            <a:bodyPr wrap="none" anchor="ctr"/>
            <a:lstStyle/>
            <a:p>
              <a:endParaRPr lang="el-GR"/>
            </a:p>
          </p:txBody>
        </p:sp>
        <p:sp>
          <p:nvSpPr>
            <p:cNvPr id="12395" name="Freeform 107"/>
            <p:cNvSpPr>
              <a:spLocks noChangeArrowheads="1"/>
            </p:cNvSpPr>
            <p:nvPr/>
          </p:nvSpPr>
          <p:spPr bwMode="auto">
            <a:xfrm>
              <a:off x="3236" y="3592"/>
              <a:ext cx="599" cy="249"/>
            </a:xfrm>
            <a:custGeom>
              <a:avLst/>
              <a:gdLst>
                <a:gd name="G0" fmla="*/ 1 0 51712"/>
                <a:gd name="G1" fmla="+- 3 0 0"/>
                <a:gd name="G2" fmla="*/ 1 59115 25856"/>
                <a:gd name="G3" fmla="*/ 1 48365 11520"/>
                <a:gd name="G4" fmla="*/ G3 1 180"/>
                <a:gd name="G5" fmla="*/ G2 1 G4"/>
                <a:gd name="G6" fmla="*/ 1 17993 49664"/>
                <a:gd name="G7" fmla="*/ 1 48365 11520"/>
                <a:gd name="G8" fmla="*/ G7 1 180"/>
                <a:gd name="G9" fmla="*/ G6 1 G8"/>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T0" fmla="*/ 2401 256 1"/>
                <a:gd name="T1" fmla="*/ 0 256 1"/>
                <a:gd name="G22" fmla="+- 0 T0 T1"/>
                <a:gd name="G23" fmla="cos 162 G22"/>
                <a:gd name="G24" fmla="+- 1 0 0"/>
                <a:gd name="G25" fmla="+- 1 0 0"/>
                <a:gd name="G26" fmla="+- 1 0 0"/>
                <a:gd name="G27" fmla="+- 1 0 0"/>
                <a:gd name="G28" fmla="+- 1 0 0"/>
                <a:gd name="G29" fmla="+- 1 0 0"/>
                <a:gd name="G30" fmla="+- 1 0 0"/>
                <a:gd name="G31" fmla="+- 1 0 0"/>
                <a:gd name="G32" fmla="+- 1 0 0"/>
                <a:gd name="G33" fmla="+- 1 0 0"/>
                <a:gd name="G34" fmla="+- 1 0 0"/>
                <a:gd name="G35" fmla="+- 1 0 0"/>
                <a:gd name="G36" fmla="+- 1 0 0"/>
                <a:gd name="T2" fmla="*/ 743 256 1"/>
                <a:gd name="T3" fmla="*/ 0 256 1"/>
                <a:gd name="G37" fmla="+- 0 T2 T3"/>
                <a:gd name="G38" fmla="sin 55427 G37"/>
                <a:gd name="T4" fmla="*/ 743 256 1"/>
                <a:gd name="T5" fmla="*/ 0 256 1"/>
                <a:gd name="G39" fmla="+- 0 T4 T5"/>
                <a:gd name="G40" fmla="cos 57393 G39"/>
                <a:gd name="G41" fmla="+- G38 0 G40"/>
                <a:gd name="G42" fmla="*/ G41 65535 1"/>
                <a:gd name="G43" fmla="+- G42 10800 0"/>
                <a:gd name="G44" fmla="+- 1 0 0"/>
                <a:gd name="G45" fmla="+- 1 0 0"/>
                <a:gd name="G46" fmla="+- 1 0 0"/>
                <a:gd name="G47" fmla="+- 1 0 0"/>
                <a:gd name="G48" fmla="+- 1 0 0"/>
                <a:gd name="G49" fmla="+- 1 0 0"/>
                <a:gd name="G50" fmla="+- 1 0 0"/>
                <a:gd name="G51" fmla="+- 1 0 0"/>
                <a:gd name="G52" fmla="+- 1 0 0"/>
                <a:gd name="G53" fmla="+- 1 0 0"/>
                <a:gd name="G54" fmla="+- 1 0 0"/>
                <a:gd name="G55" fmla="+- 1 0 0"/>
                <a:gd name="G56" fmla="+- 1 0 0"/>
                <a:gd name="G57" fmla="+- 1 0 0"/>
                <a:gd name="G58" fmla="+- 1 0 0"/>
                <a:gd name="G59" fmla="+- 1 0 0"/>
                <a:gd name="T6" fmla="*/ 8 256 1"/>
                <a:gd name="T7" fmla="*/ 0 256 1"/>
                <a:gd name="G60" fmla="+- 0 T6 T7"/>
                <a:gd name="G61" fmla="sin 633 G60"/>
                <a:gd name="G62" fmla="*/ 1 53215 49664"/>
                <a:gd name="G63" fmla="*/ 1 48365 11520"/>
                <a:gd name="G64" fmla="*/ G63 1 180"/>
                <a:gd name="G65" fmla="*/ G62 1 G64"/>
                <a:gd name="G66" fmla="*/ 1 20405 19264"/>
                <a:gd name="G67" fmla="+- 1 0 0"/>
                <a:gd name="G68" fmla="+- 1 0 0"/>
                <a:gd name="G69" fmla="+- 1 0 0"/>
                <a:gd name="G70" fmla="+- 1 0 0"/>
                <a:gd name="G71" fmla="+- 1 0 0"/>
                <a:gd name="G72" fmla="+- 619 0 0"/>
                <a:gd name="G73" fmla="+- 1 0 0"/>
                <a:gd name="G74" fmla="+- 1 0 0"/>
                <a:gd name="G75" fmla="+- 1 0 0"/>
                <a:gd name="G76" fmla="+- 1 0 0"/>
                <a:gd name="G77" fmla="+- 1 0 0"/>
                <a:gd name="G78" fmla="+- 1 0 0"/>
                <a:gd name="G79" fmla="+- 1 0 0"/>
                <a:gd name="G80" fmla="+- 1 0 0"/>
                <a:gd name="G81" fmla="+- 1 0 0"/>
                <a:gd name="G82" fmla="+- 1 0 0"/>
                <a:gd name="G83" fmla="+- 1 0 0"/>
                <a:gd name="G84" fmla="+- 1 0 0"/>
                <a:gd name="G85" fmla="+- 1 0 0"/>
                <a:gd name="G86" fmla="+- 1 0 0"/>
                <a:gd name="G87" fmla="*/ 1 8445 16960"/>
                <a:gd name="G88" fmla="+- 1 0 0"/>
                <a:gd name="G89" fmla="+- 1 0 0"/>
                <a:gd name="G90" fmla="+- 1 0 0"/>
                <a:gd name="G91" fmla="+- 1 0 0"/>
                <a:gd name="G92" fmla="+- 1 0 0"/>
                <a:gd name="G93" fmla="+- 1 0 0"/>
                <a:gd name="G94" fmla="+- 1 0 0"/>
                <a:gd name="G95" fmla="+- 1 0 0"/>
                <a:gd name="T8" fmla="*/ 201 256 1"/>
                <a:gd name="T9" fmla="*/ 0 256 1"/>
                <a:gd name="G96" fmla="+- 0 T8 T9"/>
                <a:gd name="G97" fmla="cos 284 G96"/>
                <a:gd name="G98" fmla="+- 1 0 0"/>
                <a:gd name="G99" fmla="+- 1 0 0"/>
                <a:gd name="G100" fmla="+- 1 0 0"/>
                <a:gd name="G101" fmla="+- 1 0 0"/>
                <a:gd name="G102" fmla="+- 1 0 0"/>
                <a:gd name="G103" fmla="+- 1 0 0"/>
                <a:gd name="G104" fmla="+- 1 0 0"/>
                <a:gd name="G105" fmla="+- 1 0 0"/>
                <a:gd name="G106" fmla="+- 1 0 0"/>
                <a:gd name="G107" fmla="+- 1 0 0"/>
                <a:gd name="G108" fmla="+- 1 0 0"/>
                <a:gd name="G109" fmla="+- 1 0 0"/>
                <a:gd name="G110" fmla="+- 1 0 0"/>
                <a:gd name="G111" fmla="+- 1 0 0"/>
                <a:gd name="G112" fmla="+- 1 0 0"/>
                <a:gd name="G113" fmla="+- 1 0 0"/>
                <a:gd name="G114" fmla="+- 8193 0 0"/>
                <a:gd name="G115" fmla="+- 1 0 0"/>
                <a:gd name="G116" fmla="+- 1 0 0"/>
                <a:gd name="G117" fmla="+- 1 0 0"/>
                <a:gd name="G118" fmla="+- 1 0 0"/>
                <a:gd name="G119" fmla="+- 1 0 0"/>
                <a:gd name="G120" fmla="+- 1 0 0"/>
                <a:gd name="G121" fmla="+- 1 0 0"/>
                <a:gd name="G122" fmla="+- 1 0 0"/>
                <a:gd name="G123" fmla="+- 1 0 0"/>
                <a:gd name="G124" fmla="+- 1 0 0"/>
                <a:gd name="G125" fmla="+- 1 0 0"/>
                <a:gd name="G126" fmla="+- 1 0 0"/>
                <a:gd name="G127" fmla="+- 1 0 0"/>
                <a:gd name="G128" fmla="+- 1 0 0"/>
                <a:gd name="G129" fmla="+- 1 0 0"/>
                <a:gd name="G130" fmla="+- 1 0 0"/>
                <a:gd name="G131" fmla="+- 1 0 0"/>
                <a:gd name="G132" fmla="+- 1 0 0"/>
                <a:gd name="G133" fmla="+- 1 0 0"/>
                <a:gd name="G134" fmla="+- 1 0 0"/>
                <a:gd name="G135" fmla="+- 1 0 0"/>
                <a:gd name="G136" fmla="+- 1 0 0"/>
                <a:gd name="G137" fmla="+- 1 0 0"/>
                <a:gd name="G138" fmla="+- 1 0 0"/>
                <a:gd name="G139" fmla="*/ 1 29003 51712"/>
                <a:gd name="G140" fmla="+- 1 0 0"/>
                <a:gd name="G141" fmla="+- 1 0 0"/>
                <a:gd name="G142" fmla="+- 1 0 0"/>
                <a:gd name="G143" fmla="+- 1 0 0"/>
                <a:gd name="G144" fmla="+- 1 0 0"/>
                <a:gd name="G145" fmla="+- 1 0 0"/>
                <a:gd name="G146" fmla="+- 1 0 0"/>
                <a:gd name="G147" fmla="+- 1 0 0"/>
                <a:gd name="G148" fmla="+- 1 0 0"/>
                <a:gd name="G149" fmla="+- 1 0 0"/>
                <a:gd name="G150" fmla="+- 1 0 0"/>
                <a:gd name="G151" fmla="+- 1 0 0"/>
                <a:gd name="G152" fmla="+- 1 0 0"/>
                <a:gd name="G153" fmla="+- 1 0 0"/>
                <a:gd name="G154" fmla="+- 1 0 0"/>
                <a:gd name="G155" fmla="+- 1 0 0"/>
                <a:gd name="G156" fmla="+- 1 0 0"/>
                <a:gd name="G157" fmla="+- 1 0 0"/>
                <a:gd name="G158" fmla="+- 1 0 0"/>
                <a:gd name="G159" fmla="+- 1 0 0"/>
                <a:gd name="G160" fmla="+- 1 0 0"/>
                <a:gd name="G161" fmla="+- 1 0 0"/>
                <a:gd name="G162" fmla="+- 1 0 0"/>
                <a:gd name="G163" fmla="+- 1 0 0"/>
                <a:gd name="G164" fmla="+- 1 0 0"/>
                <a:gd name="G165" fmla="+- 1 0 0"/>
                <a:gd name="G166" fmla="+- 1 0 0"/>
                <a:gd name="G167" fmla="+- 1 0 0"/>
                <a:gd name="G168" fmla="+- 1 0 0"/>
                <a:gd name="G169" fmla="+- 1 0 0"/>
                <a:gd name="G170" fmla="+- 1 0 0"/>
                <a:gd name="G171" fmla="+- 1 0 0"/>
                <a:gd name="G172" fmla="+- 1 0 0"/>
                <a:gd name="G173" fmla="+- 1 0 0"/>
                <a:gd name="G174" fmla="+- 1 0 0"/>
                <a:gd name="G175" fmla="+- 1 0 0"/>
                <a:gd name="G176" fmla="+- 1 0 0"/>
                <a:gd name="G177" fmla="+- 1 0 0"/>
                <a:gd name="G178" fmla="+- 1 0 0"/>
                <a:gd name="G179" fmla="+- 1 0 0"/>
                <a:gd name="G180" fmla="+- 1 0 0"/>
                <a:gd name="G181" fmla="+- 1 0 0"/>
                <a:gd name="G182" fmla="+- 1 0 0"/>
                <a:gd name="G183" fmla="+- 1 0 0"/>
                <a:gd name="G184" fmla="+- 1 0 0"/>
                <a:gd name="G185" fmla="+- 1 0 0"/>
                <a:gd name="G186" fmla="+- 1 0 0"/>
                <a:gd name="G187" fmla="+- 65489 0 0"/>
                <a:gd name="T10" fmla="*/ 0 w 2721"/>
                <a:gd name="T11" fmla="*/ 0 h 1136"/>
                <a:gd name="T12" fmla="*/ 0 w 2721"/>
                <a:gd name="T13" fmla="*/ 0 h 1136"/>
                <a:gd name="T14" fmla="*/ 0 w 2721"/>
                <a:gd name="T15" fmla="*/ 0 h 1136"/>
                <a:gd name="T16" fmla="*/ 0 w 2721"/>
                <a:gd name="T17" fmla="*/ 0 h 1136"/>
                <a:gd name="T18" fmla="*/ 0 w 2721"/>
                <a:gd name="T19" fmla="*/ 0 h 1136"/>
                <a:gd name="T20" fmla="*/ 0 w 2721"/>
                <a:gd name="T21" fmla="*/ 0 h 1136"/>
                <a:gd name="T22" fmla="*/ 0 w 2721"/>
                <a:gd name="T23" fmla="*/ 0 h 1136"/>
                <a:gd name="T24" fmla="*/ 0 w 2721"/>
                <a:gd name="T25" fmla="*/ 0 h 1136"/>
                <a:gd name="T26" fmla="*/ 0 w 2721"/>
                <a:gd name="T27" fmla="*/ 0 h 1136"/>
                <a:gd name="T28" fmla="*/ 0 w 2721"/>
                <a:gd name="T29" fmla="*/ 0 h 1136"/>
                <a:gd name="T30" fmla="*/ 0 w 2721"/>
                <a:gd name="T31" fmla="*/ 0 h 1136"/>
                <a:gd name="T32" fmla="*/ 0 w 2721"/>
                <a:gd name="T33" fmla="*/ 0 h 1136"/>
                <a:gd name="T34" fmla="*/ 0 w 2721"/>
                <a:gd name="T35" fmla="*/ 0 h 1136"/>
                <a:gd name="T36" fmla="*/ 0 w 2721"/>
                <a:gd name="T37" fmla="*/ 0 h 1136"/>
                <a:gd name="T38" fmla="*/ 0 w 2721"/>
                <a:gd name="T39" fmla="*/ 0 h 1136"/>
                <a:gd name="T40" fmla="*/ 0 w 2721"/>
                <a:gd name="T41" fmla="*/ 0 h 1136"/>
                <a:gd name="T42" fmla="*/ 0 w 2721"/>
                <a:gd name="T43" fmla="*/ 0 h 1136"/>
                <a:gd name="T44" fmla="*/ 0 w 2721"/>
                <a:gd name="T45" fmla="*/ 0 h 1136"/>
                <a:gd name="T46" fmla="*/ 0 w 2721"/>
                <a:gd name="T47" fmla="*/ 0 h 1136"/>
                <a:gd name="T48" fmla="*/ 0 w 2721"/>
                <a:gd name="T49" fmla="*/ 0 h 1136"/>
                <a:gd name="T50" fmla="*/ 0 w 2721"/>
                <a:gd name="T51" fmla="*/ 0 h 1136"/>
                <a:gd name="T52" fmla="*/ 0 w 2721"/>
                <a:gd name="T53" fmla="*/ 0 h 1136"/>
                <a:gd name="T54" fmla="*/ 0 w 2721"/>
                <a:gd name="T55" fmla="*/ 0 h 1136"/>
                <a:gd name="T56" fmla="*/ 0 w 2721"/>
                <a:gd name="T57" fmla="*/ 0 h 1136"/>
                <a:gd name="T58" fmla="*/ 0 w 2721"/>
                <a:gd name="T59" fmla="*/ 0 h 1136"/>
                <a:gd name="T60" fmla="*/ 0 w 2721"/>
                <a:gd name="T61" fmla="*/ 0 h 1136"/>
                <a:gd name="T62" fmla="*/ 0 w 2721"/>
                <a:gd name="T63" fmla="*/ 0 h 1136"/>
                <a:gd name="T64" fmla="*/ 0 w 2721"/>
                <a:gd name="T65" fmla="*/ 0 h 1136"/>
                <a:gd name="T66" fmla="*/ 0 w 2721"/>
                <a:gd name="T67" fmla="*/ 0 h 1136"/>
                <a:gd name="T68" fmla="*/ 0 w 2721"/>
                <a:gd name="T69" fmla="*/ 0 h 1136"/>
                <a:gd name="T70" fmla="*/ 0 w 2721"/>
                <a:gd name="T71" fmla="*/ 0 h 1136"/>
                <a:gd name="T72" fmla="*/ 0 w 2721"/>
                <a:gd name="T73" fmla="*/ 0 h 1136"/>
                <a:gd name="T74" fmla="*/ 0 w 2721"/>
                <a:gd name="T75" fmla="*/ 0 h 1136"/>
                <a:gd name="T76" fmla="*/ 0 w 2721"/>
                <a:gd name="T77" fmla="*/ 0 h 1136"/>
                <a:gd name="T78" fmla="*/ 0 w 2721"/>
                <a:gd name="T79" fmla="*/ 0 h 1136"/>
                <a:gd name="T80" fmla="*/ 0 w 2721"/>
                <a:gd name="T81" fmla="*/ 0 h 1136"/>
                <a:gd name="T82" fmla="*/ 0 w 2721"/>
                <a:gd name="T83" fmla="*/ 0 h 1136"/>
                <a:gd name="T84" fmla="*/ 0 w 2721"/>
                <a:gd name="T85" fmla="*/ 0 h 1136"/>
                <a:gd name="T86" fmla="*/ 0 w 2721"/>
                <a:gd name="T87" fmla="*/ 0 h 1136"/>
                <a:gd name="T88" fmla="*/ 0 w 2721"/>
                <a:gd name="T89" fmla="*/ 0 h 1136"/>
                <a:gd name="T90" fmla="*/ 0 w 2721"/>
                <a:gd name="T91" fmla="*/ 0 h 1136"/>
                <a:gd name="T92" fmla="*/ 0 w 2721"/>
                <a:gd name="T93" fmla="*/ 0 h 1136"/>
                <a:gd name="T94" fmla="*/ 0 w 2721"/>
                <a:gd name="T95" fmla="*/ 0 h 1136"/>
                <a:gd name="T96" fmla="*/ 0 w 2721"/>
                <a:gd name="T97" fmla="*/ 0 h 1136"/>
                <a:gd name="T98" fmla="*/ 0 w 2721"/>
                <a:gd name="T99" fmla="*/ 0 h 1136"/>
                <a:gd name="T100" fmla="*/ 0 w 2721"/>
                <a:gd name="T101" fmla="*/ 0 h 1136"/>
                <a:gd name="T102" fmla="*/ 0 w 2721"/>
                <a:gd name="T103" fmla="*/ 0 h 1136"/>
                <a:gd name="T104" fmla="*/ 0 w 2721"/>
                <a:gd name="T105" fmla="*/ 0 h 1136"/>
                <a:gd name="T106" fmla="*/ 2721 w 2721"/>
                <a:gd name="T107" fmla="*/ 1136 h 1136"/>
              </a:gdLst>
              <a:ahLst/>
              <a:cxnLst>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T104" t="T105" r="T106" b="T107"/>
              <a:pathLst>
                <a:path w="2721" h="1136">
                  <a:moveTo>
                    <a:pt x="1" y="571"/>
                  </a:moveTo>
                  <a:cubicBezTo>
                    <a:pt x="0" y="569"/>
                    <a:pt x="0" y="567"/>
                    <a:pt x="1" y="565"/>
                  </a:cubicBezTo>
                  <a:lnTo>
                    <a:pt x="8" y="509"/>
                  </a:lnTo>
                  <a:cubicBezTo>
                    <a:pt x="8" y="508"/>
                    <a:pt x="8" y="506"/>
                    <a:pt x="9" y="504"/>
                  </a:cubicBezTo>
                  <a:lnTo>
                    <a:pt x="29" y="450"/>
                  </a:lnTo>
                  <a:cubicBezTo>
                    <a:pt x="30" y="449"/>
                    <a:pt x="30" y="447"/>
                    <a:pt x="31" y="446"/>
                  </a:cubicBezTo>
                  <a:lnTo>
                    <a:pt x="64" y="394"/>
                  </a:lnTo>
                  <a:cubicBezTo>
                    <a:pt x="65" y="392"/>
                    <a:pt x="66" y="391"/>
                    <a:pt x="67" y="390"/>
                  </a:cubicBezTo>
                  <a:lnTo>
                    <a:pt x="112" y="340"/>
                  </a:lnTo>
                  <a:lnTo>
                    <a:pt x="170" y="291"/>
                  </a:lnTo>
                  <a:lnTo>
                    <a:pt x="239" y="245"/>
                  </a:lnTo>
                  <a:lnTo>
                    <a:pt x="318" y="201"/>
                  </a:lnTo>
                  <a:lnTo>
                    <a:pt x="407" y="162"/>
                  </a:lnTo>
                  <a:lnTo>
                    <a:pt x="503" y="126"/>
                  </a:lnTo>
                  <a:lnTo>
                    <a:pt x="606" y="95"/>
                  </a:lnTo>
                  <a:lnTo>
                    <a:pt x="719" y="67"/>
                  </a:lnTo>
                  <a:lnTo>
                    <a:pt x="836" y="44"/>
                  </a:lnTo>
                  <a:lnTo>
                    <a:pt x="1088" y="12"/>
                  </a:lnTo>
                  <a:lnTo>
                    <a:pt x="1359" y="0"/>
                  </a:lnTo>
                  <a:lnTo>
                    <a:pt x="1630" y="11"/>
                  </a:lnTo>
                  <a:lnTo>
                    <a:pt x="1883" y="44"/>
                  </a:lnTo>
                  <a:lnTo>
                    <a:pt x="2002" y="67"/>
                  </a:lnTo>
                  <a:lnTo>
                    <a:pt x="2113" y="94"/>
                  </a:lnTo>
                  <a:lnTo>
                    <a:pt x="2217" y="125"/>
                  </a:lnTo>
                  <a:lnTo>
                    <a:pt x="2314" y="162"/>
                  </a:lnTo>
                  <a:lnTo>
                    <a:pt x="2401" y="201"/>
                  </a:lnTo>
                  <a:lnTo>
                    <a:pt x="2480" y="243"/>
                  </a:lnTo>
                  <a:lnTo>
                    <a:pt x="2549" y="290"/>
                  </a:lnTo>
                  <a:lnTo>
                    <a:pt x="2607" y="338"/>
                  </a:lnTo>
                  <a:lnTo>
                    <a:pt x="2654" y="390"/>
                  </a:lnTo>
                  <a:cubicBezTo>
                    <a:pt x="2655" y="391"/>
                    <a:pt x="2656" y="392"/>
                    <a:pt x="2657" y="394"/>
                  </a:cubicBezTo>
                  <a:lnTo>
                    <a:pt x="2690" y="446"/>
                  </a:lnTo>
                  <a:cubicBezTo>
                    <a:pt x="2691" y="447"/>
                    <a:pt x="2691" y="449"/>
                    <a:pt x="2692" y="450"/>
                  </a:cubicBezTo>
                  <a:lnTo>
                    <a:pt x="2712" y="504"/>
                  </a:lnTo>
                  <a:cubicBezTo>
                    <a:pt x="2713" y="506"/>
                    <a:pt x="2713" y="508"/>
                    <a:pt x="2713" y="509"/>
                  </a:cubicBezTo>
                  <a:lnTo>
                    <a:pt x="2720" y="565"/>
                  </a:lnTo>
                  <a:cubicBezTo>
                    <a:pt x="2721" y="567"/>
                    <a:pt x="2721" y="569"/>
                    <a:pt x="2720" y="571"/>
                  </a:cubicBezTo>
                  <a:lnTo>
                    <a:pt x="2713" y="627"/>
                  </a:lnTo>
                  <a:cubicBezTo>
                    <a:pt x="2713" y="629"/>
                    <a:pt x="2713" y="631"/>
                    <a:pt x="2712" y="633"/>
                  </a:cubicBezTo>
                  <a:lnTo>
                    <a:pt x="2692" y="687"/>
                  </a:lnTo>
                  <a:cubicBezTo>
                    <a:pt x="2691" y="688"/>
                    <a:pt x="2691" y="690"/>
                    <a:pt x="2690" y="691"/>
                  </a:cubicBezTo>
                  <a:lnTo>
                    <a:pt x="2657" y="743"/>
                  </a:lnTo>
                  <a:cubicBezTo>
                    <a:pt x="2656" y="744"/>
                    <a:pt x="2655" y="746"/>
                    <a:pt x="2654" y="747"/>
                  </a:cubicBezTo>
                  <a:lnTo>
                    <a:pt x="2609" y="797"/>
                  </a:lnTo>
                  <a:lnTo>
                    <a:pt x="2551" y="847"/>
                  </a:lnTo>
                  <a:lnTo>
                    <a:pt x="2482" y="893"/>
                  </a:lnTo>
                  <a:lnTo>
                    <a:pt x="2403" y="936"/>
                  </a:lnTo>
                  <a:lnTo>
                    <a:pt x="2315" y="975"/>
                  </a:lnTo>
                  <a:lnTo>
                    <a:pt x="2219" y="1011"/>
                  </a:lnTo>
                  <a:lnTo>
                    <a:pt x="2114" y="1042"/>
                  </a:lnTo>
                  <a:lnTo>
                    <a:pt x="2003" y="1070"/>
                  </a:lnTo>
                  <a:lnTo>
                    <a:pt x="1885" y="1093"/>
                  </a:lnTo>
                  <a:lnTo>
                    <a:pt x="1632" y="1125"/>
                  </a:lnTo>
                  <a:lnTo>
                    <a:pt x="1361" y="1136"/>
                  </a:lnTo>
                  <a:lnTo>
                    <a:pt x="1090" y="1125"/>
                  </a:lnTo>
                  <a:lnTo>
                    <a:pt x="837" y="1093"/>
                  </a:lnTo>
                  <a:lnTo>
                    <a:pt x="720" y="1070"/>
                  </a:lnTo>
                  <a:lnTo>
                    <a:pt x="608" y="1043"/>
                  </a:lnTo>
                  <a:lnTo>
                    <a:pt x="504" y="1011"/>
                  </a:lnTo>
                  <a:lnTo>
                    <a:pt x="408" y="976"/>
                  </a:lnTo>
                  <a:lnTo>
                    <a:pt x="320" y="936"/>
                  </a:lnTo>
                  <a:lnTo>
                    <a:pt x="241" y="894"/>
                  </a:lnTo>
                  <a:lnTo>
                    <a:pt x="172" y="849"/>
                  </a:lnTo>
                  <a:lnTo>
                    <a:pt x="114" y="799"/>
                  </a:lnTo>
                  <a:lnTo>
                    <a:pt x="67" y="747"/>
                  </a:lnTo>
                  <a:cubicBezTo>
                    <a:pt x="66" y="746"/>
                    <a:pt x="65" y="744"/>
                    <a:pt x="64" y="743"/>
                  </a:cubicBezTo>
                  <a:lnTo>
                    <a:pt x="31" y="691"/>
                  </a:lnTo>
                  <a:cubicBezTo>
                    <a:pt x="30" y="690"/>
                    <a:pt x="30" y="688"/>
                    <a:pt x="29" y="687"/>
                  </a:cubicBezTo>
                  <a:lnTo>
                    <a:pt x="9" y="633"/>
                  </a:lnTo>
                  <a:cubicBezTo>
                    <a:pt x="8" y="631"/>
                    <a:pt x="8" y="629"/>
                    <a:pt x="8" y="627"/>
                  </a:cubicBezTo>
                  <a:lnTo>
                    <a:pt x="1" y="571"/>
                  </a:lnTo>
                  <a:close/>
                  <a:moveTo>
                    <a:pt x="55" y="621"/>
                  </a:moveTo>
                  <a:lnTo>
                    <a:pt x="54" y="616"/>
                  </a:lnTo>
                  <a:lnTo>
                    <a:pt x="74" y="670"/>
                  </a:lnTo>
                  <a:lnTo>
                    <a:pt x="72" y="666"/>
                  </a:lnTo>
                  <a:lnTo>
                    <a:pt x="105" y="718"/>
                  </a:lnTo>
                  <a:lnTo>
                    <a:pt x="102" y="714"/>
                  </a:lnTo>
                  <a:lnTo>
                    <a:pt x="145" y="762"/>
                  </a:lnTo>
                  <a:lnTo>
                    <a:pt x="199" y="808"/>
                  </a:lnTo>
                  <a:lnTo>
                    <a:pt x="264" y="851"/>
                  </a:lnTo>
                  <a:lnTo>
                    <a:pt x="339" y="893"/>
                  </a:lnTo>
                  <a:lnTo>
                    <a:pt x="425" y="931"/>
                  </a:lnTo>
                  <a:lnTo>
                    <a:pt x="518" y="965"/>
                  </a:lnTo>
                  <a:lnTo>
                    <a:pt x="619" y="996"/>
                  </a:lnTo>
                  <a:lnTo>
                    <a:pt x="729" y="1023"/>
                  </a:lnTo>
                  <a:lnTo>
                    <a:pt x="843" y="1046"/>
                  </a:lnTo>
                  <a:lnTo>
                    <a:pt x="1092" y="1077"/>
                  </a:lnTo>
                  <a:lnTo>
                    <a:pt x="1359" y="1088"/>
                  </a:lnTo>
                  <a:lnTo>
                    <a:pt x="1626" y="1078"/>
                  </a:lnTo>
                  <a:lnTo>
                    <a:pt x="1876" y="1046"/>
                  </a:lnTo>
                  <a:lnTo>
                    <a:pt x="1992" y="1023"/>
                  </a:lnTo>
                  <a:lnTo>
                    <a:pt x="2101" y="996"/>
                  </a:lnTo>
                  <a:lnTo>
                    <a:pt x="2202" y="966"/>
                  </a:lnTo>
                  <a:lnTo>
                    <a:pt x="2296" y="932"/>
                  </a:lnTo>
                  <a:lnTo>
                    <a:pt x="2380" y="893"/>
                  </a:lnTo>
                  <a:lnTo>
                    <a:pt x="2455" y="852"/>
                  </a:lnTo>
                  <a:lnTo>
                    <a:pt x="2520" y="810"/>
                  </a:lnTo>
                  <a:lnTo>
                    <a:pt x="2574" y="764"/>
                  </a:lnTo>
                  <a:lnTo>
                    <a:pt x="2619" y="714"/>
                  </a:lnTo>
                  <a:lnTo>
                    <a:pt x="2616" y="718"/>
                  </a:lnTo>
                  <a:lnTo>
                    <a:pt x="2649" y="666"/>
                  </a:lnTo>
                  <a:lnTo>
                    <a:pt x="2647" y="670"/>
                  </a:lnTo>
                  <a:lnTo>
                    <a:pt x="2667" y="616"/>
                  </a:lnTo>
                  <a:lnTo>
                    <a:pt x="2666" y="621"/>
                  </a:lnTo>
                  <a:lnTo>
                    <a:pt x="2673" y="565"/>
                  </a:lnTo>
                  <a:lnTo>
                    <a:pt x="2673" y="571"/>
                  </a:lnTo>
                  <a:lnTo>
                    <a:pt x="2666" y="515"/>
                  </a:lnTo>
                  <a:lnTo>
                    <a:pt x="2667" y="521"/>
                  </a:lnTo>
                  <a:lnTo>
                    <a:pt x="2647" y="467"/>
                  </a:lnTo>
                  <a:lnTo>
                    <a:pt x="2649" y="471"/>
                  </a:lnTo>
                  <a:lnTo>
                    <a:pt x="2616" y="419"/>
                  </a:lnTo>
                  <a:lnTo>
                    <a:pt x="2619" y="423"/>
                  </a:lnTo>
                  <a:lnTo>
                    <a:pt x="2576" y="375"/>
                  </a:lnTo>
                  <a:lnTo>
                    <a:pt x="2522" y="329"/>
                  </a:lnTo>
                  <a:lnTo>
                    <a:pt x="2457" y="286"/>
                  </a:lnTo>
                  <a:lnTo>
                    <a:pt x="2382" y="244"/>
                  </a:lnTo>
                  <a:lnTo>
                    <a:pt x="2297" y="207"/>
                  </a:lnTo>
                  <a:lnTo>
                    <a:pt x="2204" y="171"/>
                  </a:lnTo>
                  <a:lnTo>
                    <a:pt x="2102" y="141"/>
                  </a:lnTo>
                  <a:lnTo>
                    <a:pt x="1993" y="114"/>
                  </a:lnTo>
                  <a:lnTo>
                    <a:pt x="1877" y="91"/>
                  </a:lnTo>
                  <a:lnTo>
                    <a:pt x="1628" y="59"/>
                  </a:lnTo>
                  <a:lnTo>
                    <a:pt x="1361" y="48"/>
                  </a:lnTo>
                  <a:lnTo>
                    <a:pt x="1094" y="59"/>
                  </a:lnTo>
                  <a:lnTo>
                    <a:pt x="845" y="91"/>
                  </a:lnTo>
                  <a:lnTo>
                    <a:pt x="730" y="114"/>
                  </a:lnTo>
                  <a:lnTo>
                    <a:pt x="620" y="140"/>
                  </a:lnTo>
                  <a:lnTo>
                    <a:pt x="520" y="171"/>
                  </a:lnTo>
                  <a:lnTo>
                    <a:pt x="426" y="206"/>
                  </a:lnTo>
                  <a:lnTo>
                    <a:pt x="341" y="244"/>
                  </a:lnTo>
                  <a:lnTo>
                    <a:pt x="266" y="284"/>
                  </a:lnTo>
                  <a:lnTo>
                    <a:pt x="201" y="328"/>
                  </a:lnTo>
                  <a:lnTo>
                    <a:pt x="147" y="373"/>
                  </a:lnTo>
                  <a:lnTo>
                    <a:pt x="102" y="423"/>
                  </a:lnTo>
                  <a:lnTo>
                    <a:pt x="105" y="419"/>
                  </a:lnTo>
                  <a:lnTo>
                    <a:pt x="72" y="471"/>
                  </a:lnTo>
                  <a:lnTo>
                    <a:pt x="74" y="467"/>
                  </a:lnTo>
                  <a:lnTo>
                    <a:pt x="54" y="521"/>
                  </a:lnTo>
                  <a:lnTo>
                    <a:pt x="55" y="515"/>
                  </a:lnTo>
                  <a:lnTo>
                    <a:pt x="48" y="571"/>
                  </a:lnTo>
                  <a:lnTo>
                    <a:pt x="48" y="565"/>
                  </a:lnTo>
                  <a:lnTo>
                    <a:pt x="55" y="621"/>
                  </a:lnTo>
                  <a:close/>
                </a:path>
              </a:pathLst>
            </a:custGeom>
            <a:solidFill>
              <a:srgbClr val="31859C"/>
            </a:solidFill>
            <a:ln w="9525" cap="sq">
              <a:solidFill>
                <a:srgbClr val="31859C"/>
              </a:solidFill>
              <a:round/>
              <a:headEnd/>
              <a:tailEnd/>
            </a:ln>
            <a:effectLst/>
          </p:spPr>
          <p:txBody>
            <a:bodyPr wrap="none" anchor="ctr"/>
            <a:lstStyle/>
            <a:p>
              <a:endParaRPr lang="el-GR"/>
            </a:p>
          </p:txBody>
        </p:sp>
        <p:sp>
          <p:nvSpPr>
            <p:cNvPr id="12396" name="Rectangle 108"/>
            <p:cNvSpPr>
              <a:spLocks noChangeArrowheads="1"/>
            </p:cNvSpPr>
            <p:nvPr/>
          </p:nvSpPr>
          <p:spPr bwMode="auto">
            <a:xfrm>
              <a:off x="3466" y="3643"/>
              <a:ext cx="181"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Δίκτυο</a:t>
              </a:r>
            </a:p>
          </p:txBody>
        </p:sp>
        <p:sp>
          <p:nvSpPr>
            <p:cNvPr id="12397" name="Rectangle 109"/>
            <p:cNvSpPr>
              <a:spLocks noChangeArrowheads="1"/>
            </p:cNvSpPr>
            <p:nvPr/>
          </p:nvSpPr>
          <p:spPr bwMode="auto">
            <a:xfrm>
              <a:off x="3504" y="3717"/>
              <a:ext cx="99"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Κ.Σ.</a:t>
              </a:r>
            </a:p>
          </p:txBody>
        </p:sp>
        <p:sp>
          <p:nvSpPr>
            <p:cNvPr id="12401" name="Freeform 113"/>
            <p:cNvSpPr>
              <a:spLocks noChangeArrowheads="1"/>
            </p:cNvSpPr>
            <p:nvPr/>
          </p:nvSpPr>
          <p:spPr bwMode="auto">
            <a:xfrm>
              <a:off x="3242" y="1492"/>
              <a:ext cx="1038" cy="71"/>
            </a:xfrm>
            <a:custGeom>
              <a:avLst/>
              <a:gdLst>
                <a:gd name="G0" fmla="*/ 1 0 51712"/>
                <a:gd name="G1" fmla="+- 1 0 0"/>
                <a:gd name="G2" fmla="*/ 1 0 51712"/>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0"/>
                <a:gd name="T1" fmla="*/ 0 h 325"/>
                <a:gd name="T2" fmla="*/ 0 w 4720"/>
                <a:gd name="T3" fmla="*/ 0 h 325"/>
                <a:gd name="T4" fmla="*/ 0 w 4720"/>
                <a:gd name="T5" fmla="*/ 0 h 325"/>
                <a:gd name="T6" fmla="*/ 0 w 4720"/>
                <a:gd name="T7" fmla="*/ 0 h 325"/>
                <a:gd name="T8" fmla="*/ 0 w 4720"/>
                <a:gd name="T9" fmla="*/ 0 h 325"/>
                <a:gd name="T10" fmla="*/ 0 w 4720"/>
                <a:gd name="T11" fmla="*/ 0 h 325"/>
                <a:gd name="T12" fmla="*/ 0 w 4720"/>
                <a:gd name="T13" fmla="*/ 0 h 325"/>
                <a:gd name="T14" fmla="*/ 0 w 4720"/>
                <a:gd name="T15" fmla="*/ 0 h 325"/>
                <a:gd name="T16" fmla="*/ 0 w 4720"/>
                <a:gd name="T17" fmla="*/ 0 h 325"/>
                <a:gd name="T18" fmla="*/ 0 w 4720"/>
                <a:gd name="T19" fmla="*/ 0 h 325"/>
                <a:gd name="T20" fmla="*/ 0 w 4720"/>
                <a:gd name="T21" fmla="*/ 0 h 325"/>
                <a:gd name="T22" fmla="*/ 0 w 4720"/>
                <a:gd name="T23" fmla="*/ 0 h 325"/>
                <a:gd name="T24" fmla="*/ 0 w 4720"/>
                <a:gd name="T25" fmla="*/ 0 h 325"/>
                <a:gd name="T26" fmla="*/ 0 w 4720"/>
                <a:gd name="T27" fmla="*/ 0 h 325"/>
                <a:gd name="T28" fmla="*/ 0 w 4720"/>
                <a:gd name="T29" fmla="*/ 0 h 325"/>
                <a:gd name="T30" fmla="*/ 0 w 4720"/>
                <a:gd name="T31" fmla="*/ 0 h 325"/>
                <a:gd name="T32" fmla="*/ 4720 w 4720"/>
                <a:gd name="T33" fmla="*/ 325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0" h="325">
                  <a:moveTo>
                    <a:pt x="1" y="0"/>
                  </a:moveTo>
                  <a:lnTo>
                    <a:pt x="4705" y="240"/>
                  </a:lnTo>
                  <a:lnTo>
                    <a:pt x="4704" y="256"/>
                  </a:lnTo>
                  <a:lnTo>
                    <a:pt x="0" y="16"/>
                  </a:lnTo>
                  <a:lnTo>
                    <a:pt x="1" y="0"/>
                  </a:lnTo>
                  <a:close/>
                  <a:moveTo>
                    <a:pt x="4585" y="160"/>
                  </a:moveTo>
                  <a:lnTo>
                    <a:pt x="4720" y="248"/>
                  </a:lnTo>
                  <a:lnTo>
                    <a:pt x="4577" y="323"/>
                  </a:lnTo>
                  <a:cubicBezTo>
                    <a:pt x="4573" y="325"/>
                    <a:pt x="4568" y="323"/>
                    <a:pt x="4566" y="319"/>
                  </a:cubicBezTo>
                  <a:cubicBezTo>
                    <a:pt x="4564" y="316"/>
                    <a:pt x="4565" y="311"/>
                    <a:pt x="4569" y="309"/>
                  </a:cubicBezTo>
                  <a:lnTo>
                    <a:pt x="4701" y="241"/>
                  </a:lnTo>
                  <a:lnTo>
                    <a:pt x="4700" y="254"/>
                  </a:lnTo>
                  <a:lnTo>
                    <a:pt x="4576" y="173"/>
                  </a:lnTo>
                  <a:cubicBezTo>
                    <a:pt x="4572" y="171"/>
                    <a:pt x="4571" y="166"/>
                    <a:pt x="4574" y="162"/>
                  </a:cubicBezTo>
                  <a:cubicBezTo>
                    <a:pt x="4576" y="158"/>
                    <a:pt x="4581" y="157"/>
                    <a:pt x="4585" y="160"/>
                  </a:cubicBezTo>
                  <a:close/>
                </a:path>
              </a:pathLst>
            </a:custGeom>
            <a:solidFill>
              <a:srgbClr val="F69240"/>
            </a:solidFill>
            <a:ln w="9525" cap="sq">
              <a:solidFill>
                <a:srgbClr val="F69240"/>
              </a:solidFill>
              <a:round/>
              <a:headEnd/>
              <a:tailEnd/>
            </a:ln>
            <a:effectLst/>
          </p:spPr>
          <p:txBody>
            <a:bodyPr wrap="none" anchor="ctr"/>
            <a:lstStyle/>
            <a:p>
              <a:endParaRPr lang="el-GR"/>
            </a:p>
          </p:txBody>
        </p:sp>
        <p:sp>
          <p:nvSpPr>
            <p:cNvPr id="12402" name="Rectangle 114"/>
            <p:cNvSpPr>
              <a:spLocks noChangeArrowheads="1"/>
            </p:cNvSpPr>
            <p:nvPr/>
          </p:nvSpPr>
          <p:spPr bwMode="auto">
            <a:xfrm>
              <a:off x="4366" y="1502"/>
              <a:ext cx="444" cy="76"/>
            </a:xfrm>
            <a:prstGeom prst="rect">
              <a:avLst/>
            </a:prstGeom>
            <a:noFill/>
            <a:ln w="9525" cap="flat">
              <a:noFill/>
              <a:round/>
              <a:headEnd/>
              <a:tailEnd/>
            </a:ln>
            <a:effectLst/>
          </p:spPr>
          <p:txBody>
            <a:bodyPr wrap="none"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Γ.Γ. Καταναλωτή</a:t>
              </a:r>
            </a:p>
          </p:txBody>
        </p:sp>
      </p:grpSp>
      <p:sp>
        <p:nvSpPr>
          <p:cNvPr id="12403" name="Rectangle 115"/>
          <p:cNvSpPr>
            <a:spLocks noChangeArrowheads="1"/>
          </p:cNvSpPr>
          <p:nvPr/>
        </p:nvSpPr>
        <p:spPr bwMode="auto">
          <a:xfrm>
            <a:off x="6929438" y="2143125"/>
            <a:ext cx="928687" cy="122238"/>
          </a:xfrm>
          <a:prstGeom prst="rect">
            <a:avLst/>
          </a:prstGeom>
          <a:noFill/>
          <a:ln w="9525" cap="flat">
            <a:noFill/>
            <a:round/>
            <a:headEnd/>
            <a:tailEnd/>
          </a:ln>
          <a:effectLst/>
        </p:spPr>
        <p:txBody>
          <a:bodyPr lIns="0" tIns="0" rIns="0" bIns="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800" b="1">
                <a:solidFill>
                  <a:srgbClr val="000000"/>
                </a:solidFill>
                <a:latin typeface="Calibri" pitchFamily="32" charset="0"/>
              </a:rPr>
              <a:t>Υπ. Εσωτερικών</a:t>
            </a:r>
          </a:p>
        </p:txBody>
      </p:sp>
      <p:sp>
        <p:nvSpPr>
          <p:cNvPr id="12404" name="Freeform 116"/>
          <p:cNvSpPr>
            <a:spLocks noChangeArrowheads="1"/>
          </p:cNvSpPr>
          <p:nvPr/>
        </p:nvSpPr>
        <p:spPr bwMode="auto">
          <a:xfrm>
            <a:off x="5214938" y="2000250"/>
            <a:ext cx="1714500" cy="404813"/>
          </a:xfrm>
          <a:custGeom>
            <a:avLst/>
            <a:gdLst>
              <a:gd name="G0" fmla="+- 5669 0 0"/>
              <a:gd name="G1" fmla="+- 1 0 0"/>
              <a:gd name="G2" fmla="+- 5580 0 0"/>
              <a:gd name="G3" fmla="+- 1 0 0"/>
              <a:gd name="G4" fmla="+- 1 0 0"/>
              <a:gd name="G5" fmla="+- 1 0 0"/>
              <a:gd name="G6" fmla="+- 1 0 0"/>
              <a:gd name="G7" fmla="+- 1 0 0"/>
              <a:gd name="G8" fmla="+- 1 0 0"/>
              <a:gd name="G9" fmla="+- 1 0 0"/>
              <a:gd name="G10" fmla="+- 1 0 0"/>
              <a:gd name="G11" fmla="+- 1 0 0"/>
              <a:gd name="G12" fmla="*/ 1 16385 2"/>
              <a:gd name="G13" fmla="*/ 1 53935 49664"/>
              <a:gd name="G14" fmla="+- 1 0 0"/>
              <a:gd name="G15" fmla="*/ 1 24411 49664"/>
              <a:gd name="G16" fmla="+- 1 0 0"/>
              <a:gd name="G17" fmla="*/ 1 0 51712"/>
              <a:gd name="G18" fmla="+- 1 0 0"/>
              <a:gd name="G19" fmla="+- 1 0 0"/>
              <a:gd name="G20" fmla="+- 1 0 0"/>
              <a:gd name="G21" fmla="+- 1 0 0"/>
              <a:gd name="G22" fmla="+- 1 0 0"/>
              <a:gd name="T0" fmla="*/ 0 w 4721"/>
              <a:gd name="T1" fmla="*/ 2147483647 h 1029"/>
              <a:gd name="T2" fmla="*/ 2147483647 w 4721"/>
              <a:gd name="T3" fmla="*/ 2147483647 h 1029"/>
              <a:gd name="T4" fmla="*/ 2147483647 w 4721"/>
              <a:gd name="T5" fmla="*/ 2147483647 h 1029"/>
              <a:gd name="T6" fmla="*/ 2147483647 w 4721"/>
              <a:gd name="T7" fmla="*/ 2147483647 h 1029"/>
              <a:gd name="T8" fmla="*/ 0 w 4721"/>
              <a:gd name="T9" fmla="*/ 2147483647 h 1029"/>
              <a:gd name="T10" fmla="*/ 2147483647 w 4721"/>
              <a:gd name="T11" fmla="*/ 2147483647 h 1029"/>
              <a:gd name="T12" fmla="*/ 2147483647 w 4721"/>
              <a:gd name="T13" fmla="*/ 2147483647 h 1029"/>
              <a:gd name="T14" fmla="*/ 2147483647 w 4721"/>
              <a:gd name="T15" fmla="*/ 2147483647 h 1029"/>
              <a:gd name="T16" fmla="*/ 2147483647 w 4721"/>
              <a:gd name="T17" fmla="*/ 2147483647 h 1029"/>
              <a:gd name="T18" fmla="*/ 2147483647 w 4721"/>
              <a:gd name="T19" fmla="*/ 2147483647 h 1029"/>
              <a:gd name="T20" fmla="*/ 2147483647 w 4721"/>
              <a:gd name="T21" fmla="*/ 2147483647 h 1029"/>
              <a:gd name="T22" fmla="*/ 2147483647 w 4721"/>
              <a:gd name="T23" fmla="*/ 2147483647 h 1029"/>
              <a:gd name="T24" fmla="*/ 2147483647 w 4721"/>
              <a:gd name="T25" fmla="*/ 2147483647 h 1029"/>
              <a:gd name="T26" fmla="*/ 2147483647 w 4721"/>
              <a:gd name="T27" fmla="*/ 2147483647 h 1029"/>
              <a:gd name="T28" fmla="*/ 2147483647 w 4721"/>
              <a:gd name="T29" fmla="*/ 2147483647 h 1029"/>
              <a:gd name="T30" fmla="*/ 0 w 4721"/>
              <a:gd name="T31" fmla="*/ 0 h 1029"/>
              <a:gd name="T32" fmla="*/ 4721 w 4721"/>
              <a:gd name="T33" fmla="*/ 1029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T30" t="T31" r="T32" b="T33"/>
            <a:pathLst>
              <a:path w="4721" h="1029">
                <a:moveTo>
                  <a:pt x="0" y="1014"/>
                </a:moveTo>
                <a:lnTo>
                  <a:pt x="4704" y="49"/>
                </a:lnTo>
                <a:lnTo>
                  <a:pt x="4708" y="64"/>
                </a:lnTo>
                <a:lnTo>
                  <a:pt x="3" y="1029"/>
                </a:lnTo>
                <a:lnTo>
                  <a:pt x="0" y="1014"/>
                </a:lnTo>
                <a:close/>
                <a:moveTo>
                  <a:pt x="4568" y="2"/>
                </a:moveTo>
                <a:lnTo>
                  <a:pt x="4721" y="53"/>
                </a:lnTo>
                <a:lnTo>
                  <a:pt x="4601" y="162"/>
                </a:lnTo>
                <a:cubicBezTo>
                  <a:pt x="4597" y="165"/>
                  <a:pt x="4592" y="164"/>
                  <a:pt x="4589" y="161"/>
                </a:cubicBezTo>
                <a:cubicBezTo>
                  <a:pt x="4587" y="158"/>
                  <a:pt x="4587" y="153"/>
                  <a:pt x="4590" y="150"/>
                </a:cubicBezTo>
                <a:lnTo>
                  <a:pt x="4701" y="51"/>
                </a:lnTo>
                <a:lnTo>
                  <a:pt x="4703" y="64"/>
                </a:lnTo>
                <a:lnTo>
                  <a:pt x="4563" y="17"/>
                </a:lnTo>
                <a:cubicBezTo>
                  <a:pt x="4559" y="15"/>
                  <a:pt x="4556" y="11"/>
                  <a:pt x="4558" y="7"/>
                </a:cubicBezTo>
                <a:cubicBezTo>
                  <a:pt x="4559" y="2"/>
                  <a:pt x="4564" y="0"/>
                  <a:pt x="4568" y="2"/>
                </a:cubicBezTo>
                <a:close/>
              </a:path>
            </a:pathLst>
          </a:custGeom>
          <a:solidFill>
            <a:srgbClr val="F69240"/>
          </a:solidFill>
          <a:ln w="9525" cap="sq">
            <a:solidFill>
              <a:srgbClr val="F69240"/>
            </a:solid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ΟΙ ΚΟΙΝΩΝΙΚΟΙ ΕΤΑΙΡΟΙ ΠΟΥ ΣΥΓΚΡΟΤΟΥΝ ΤΙΣ </a:t>
            </a:r>
            <a:br>
              <a:rPr lang="el-GR"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«ΚΟΙΝΩΝΙΚΕΣ ΣΥΜΠΡΑΞΕΙΣ»</a:t>
            </a:r>
          </a:p>
        </p:txBody>
      </p:sp>
      <p:sp>
        <p:nvSpPr>
          <p:cNvPr id="13314" name="Text Box 2"/>
          <p:cNvSpPr txBox="1">
            <a:spLocks noChangeArrowheads="1"/>
          </p:cNvSpPr>
          <p:nvPr/>
        </p:nvSpPr>
        <p:spPr bwMode="auto">
          <a:xfrm>
            <a:off x="468313" y="1357313"/>
            <a:ext cx="8229600" cy="5072062"/>
          </a:xfrm>
          <a:prstGeom prst="rect">
            <a:avLst/>
          </a:prstGeom>
          <a:noFill/>
          <a:ln w="9525" cap="flat">
            <a:noFill/>
            <a:round/>
            <a:headEnd/>
            <a:tailEnd/>
          </a:ln>
          <a:effectLst/>
        </p:spPr>
        <p:txBody>
          <a:bodyPr/>
          <a:lstStyle/>
          <a:p>
            <a:pPr>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Οι Κοινωνικές Συμπράξεις θα συγκροτηθούν </a:t>
            </a:r>
            <a:r>
              <a:rPr lang="el-GR" sz="2000" u="sng">
                <a:solidFill>
                  <a:srgbClr val="000000"/>
                </a:solidFill>
                <a:latin typeface="Calibri" pitchFamily="32" charset="0"/>
                <a:cs typeface="Arial Unicode MS" charset="0"/>
              </a:rPr>
              <a:t>αποκλειστικά</a:t>
            </a:r>
            <a:r>
              <a:rPr lang="el-GR" sz="2000">
                <a:solidFill>
                  <a:srgbClr val="000000"/>
                </a:solidFill>
                <a:latin typeface="Calibri" pitchFamily="32" charset="0"/>
                <a:cs typeface="Arial Unicode MS" charset="0"/>
              </a:rPr>
              <a:t> μέσω </a:t>
            </a:r>
            <a:r>
              <a:rPr lang="el-GR" sz="2000" b="1">
                <a:solidFill>
                  <a:srgbClr val="000000"/>
                </a:solidFill>
                <a:latin typeface="Calibri" pitchFamily="32" charset="0"/>
                <a:cs typeface="Arial Unicode MS" charset="0"/>
              </a:rPr>
              <a:t>περιφερειακών</a:t>
            </a:r>
            <a:r>
              <a:rPr lang="el-GR" sz="2000">
                <a:solidFill>
                  <a:srgbClr val="000000"/>
                </a:solidFill>
                <a:latin typeface="Calibri" pitchFamily="32" charset="0"/>
                <a:cs typeface="Arial Unicode MS" charset="0"/>
              </a:rPr>
              <a:t> και  </a:t>
            </a:r>
            <a:r>
              <a:rPr lang="el-GR" sz="2000" b="1">
                <a:solidFill>
                  <a:srgbClr val="000000"/>
                </a:solidFill>
                <a:latin typeface="Calibri" pitchFamily="32" charset="0"/>
                <a:cs typeface="Arial Unicode MS" charset="0"/>
              </a:rPr>
              <a:t>τοπικών διαβουλεύσεων</a:t>
            </a:r>
            <a:r>
              <a:rPr lang="el-GR" sz="2000">
                <a:solidFill>
                  <a:srgbClr val="000000"/>
                </a:solidFill>
                <a:latin typeface="Calibri" pitchFamily="32" charset="0"/>
                <a:cs typeface="Arial Unicode MS" charset="0"/>
              </a:rPr>
              <a:t> με συμμετοχή όλων των τοπικών Κοινωνικών Εταίρων, όπως ενδεικτικά:</a:t>
            </a:r>
          </a:p>
          <a:p>
            <a:pPr>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000">
              <a:solidFill>
                <a:srgbClr val="000000"/>
              </a:solidFill>
              <a:latin typeface="Calibri" pitchFamily="32" charset="0"/>
              <a:cs typeface="Arial Unicode MS" charset="0"/>
            </a:endParaRP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ΟΤΑ α’ και β’ βαθμού και τα Νομικά τους Πρόσωπα</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ΝΠΔΔ, η Εκκλησία / Μητροπόλεις και τα ιδρύματά τους,</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τα ΝΠΔΔ παροχής υπηρεσιών κοινωνικής φροντίδας</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τα  πιστοποιημένα ΝΠΙΔ μη κερδοσκοπικού χαρακτήρα παροχής κοινωνικής φροντίδας βάσει  του Ν.2646/98</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Πιστοποιημένες καταναλωτικές οργανώσεις του Ν.2251/94</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οι ΜΚΟ που εντάσσονται στο Εθνικό Πιστοποιημένο Μητρώο ή/και μέλη της Ομοσπονδίας Εθελοντικών ΜΚΟ, </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άτυπα κοινωνικά δίκτυα με πρωτοβουλίες και δράσεις κοινωνικής στήριξης και διανομής ειδών σε απόρους σε τοπικό επίπεδο. </a:t>
            </a:r>
          </a:p>
        </p:txBody>
      </p:sp>
      <p:sp>
        <p:nvSpPr>
          <p:cNvPr id="13315"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3316"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3704A2D-BD85-45C3-9B54-E4E8E57DB67F}"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ΟΙ ΚΟΙΝΩΝΙΚΟΙ ΕΤΑΙΡΟΙ ΠΟΥ ΣΥΓΚΡΟΤΟΥΝ ΤΙΣ </a:t>
            </a:r>
            <a:br>
              <a:rPr lang="el-GR"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«ΚΟΙΝΩΝΙΚΕΣ ΣΥΜΠΡΑΞΕΙΣ» </a:t>
            </a:r>
            <a:r>
              <a:rPr lang="el-GR" sz="2400" b="1">
                <a:solidFill>
                  <a:srgbClr val="000000"/>
                </a:solidFill>
                <a:latin typeface="Calibri" pitchFamily="32" charset="0"/>
                <a:cs typeface="Arial Unicode MS" charset="0"/>
              </a:rPr>
              <a:t>(συνέχεια)</a:t>
            </a:r>
          </a:p>
        </p:txBody>
      </p:sp>
      <p:sp>
        <p:nvSpPr>
          <p:cNvPr id="14338" name="Text Box 2"/>
          <p:cNvSpPr txBox="1">
            <a:spLocks noChangeArrowheads="1"/>
          </p:cNvSpPr>
          <p:nvPr/>
        </p:nvSpPr>
        <p:spPr bwMode="auto">
          <a:xfrm>
            <a:off x="500063" y="1500188"/>
            <a:ext cx="8229600" cy="5381625"/>
          </a:xfrm>
          <a:prstGeom prst="rect">
            <a:avLst/>
          </a:prstGeom>
          <a:noFill/>
          <a:ln w="9525" cap="flat">
            <a:noFill/>
            <a:round/>
            <a:headEnd/>
            <a:tailEnd/>
          </a:ln>
          <a:effectLst/>
        </p:spPr>
        <p:txBody>
          <a:bodyPr/>
          <a:lstStyle/>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Η </a:t>
            </a:r>
            <a:r>
              <a:rPr lang="el-GR" sz="2400" b="1">
                <a:solidFill>
                  <a:srgbClr val="000000"/>
                </a:solidFill>
                <a:latin typeface="Calibri" pitchFamily="32" charset="0"/>
                <a:cs typeface="Arial Unicode MS" charset="0"/>
              </a:rPr>
              <a:t>«Κοινωνική Σύμπραξη»</a:t>
            </a:r>
            <a:r>
              <a:rPr lang="el-GR" sz="2400">
                <a:solidFill>
                  <a:srgbClr val="000000"/>
                </a:solidFill>
                <a:latin typeface="Calibri" pitchFamily="32" charset="0"/>
                <a:cs typeface="Arial Unicode MS" charset="0"/>
              </a:rPr>
              <a:t> </a:t>
            </a:r>
            <a:r>
              <a:rPr lang="el-GR" sz="2400" b="1">
                <a:solidFill>
                  <a:srgbClr val="000000"/>
                </a:solidFill>
                <a:latin typeface="Calibri" pitchFamily="32" charset="0"/>
                <a:cs typeface="Arial Unicode MS" charset="0"/>
              </a:rPr>
              <a:t>(Κ.Σ.)</a:t>
            </a:r>
            <a:r>
              <a:rPr lang="el-GR" sz="2400">
                <a:solidFill>
                  <a:srgbClr val="000000"/>
                </a:solidFill>
                <a:latin typeface="Calibri" pitchFamily="32" charset="0"/>
                <a:cs typeface="Arial Unicode MS" charset="0"/>
              </a:rPr>
              <a:t> έχει την ευθύνη :</a:t>
            </a:r>
          </a:p>
          <a:p>
            <a:pPr algn="just">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l-GR" sz="2000">
              <a:solidFill>
                <a:srgbClr val="000000"/>
              </a:solidFill>
              <a:latin typeface="Calibri" pitchFamily="32" charset="0"/>
              <a:cs typeface="Arial Unicode MS" charset="0"/>
            </a:endParaRP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α) Για την υποβολή της πράξης, διασφαλίζοντας την καθολικότητα των δράσεων του Προγράμματος μέσω του απαραίτητου δικτύου δομών, των </a:t>
            </a:r>
            <a:r>
              <a:rPr lang="el-GR" sz="2400" b="1" u="sng">
                <a:solidFill>
                  <a:srgbClr val="000000"/>
                </a:solidFill>
                <a:latin typeface="Calibri" pitchFamily="32" charset="0"/>
                <a:cs typeface="Arial Unicode MS" charset="0"/>
              </a:rPr>
              <a:t>Οργανώσεων - Εταίρων </a:t>
            </a:r>
            <a:r>
              <a:rPr lang="el-GR" sz="2400">
                <a:solidFill>
                  <a:srgbClr val="000000"/>
                </a:solidFill>
                <a:latin typeface="Calibri" pitchFamily="32" charset="0"/>
                <a:cs typeface="Arial Unicode MS" charset="0"/>
              </a:rPr>
              <a:t>στην Περιφερειακή Ενότητα  «ευθύνης» της </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β) Της τελικής ταυτοποίησης (επιβεβαίωσης) των ωφελουμένων, που θα εντάσσονται σε Εθνικό μητρώο </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γ)  Των αποκεντρωμένων προμηθειών </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l-GR" sz="2400">
              <a:solidFill>
                <a:srgbClr val="000000"/>
              </a:solidFill>
              <a:latin typeface="Calibri" pitchFamily="32" charset="0"/>
              <a:cs typeface="Arial Unicode MS" charset="0"/>
            </a:endParaRP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400">
              <a:solidFill>
                <a:srgbClr val="000000"/>
              </a:solidFill>
              <a:latin typeface="Calibri" pitchFamily="32" charset="0"/>
              <a:cs typeface="Arial Unicode MS" charset="0"/>
            </a:endParaRP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 </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400">
              <a:solidFill>
                <a:srgbClr val="000000"/>
              </a:solidFill>
              <a:latin typeface="Calibri" pitchFamily="32" charset="0"/>
              <a:cs typeface="Arial Unicode MS" charset="0"/>
            </a:endParaRPr>
          </a:p>
        </p:txBody>
      </p:sp>
      <p:sp>
        <p:nvSpPr>
          <p:cNvPr id="14339"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4340"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A23EA67-B3EB-483A-BAE2-393757E424BB}"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wrap="none" anchor="ctr"/>
          <a:lstStyle/>
          <a:p>
            <a:endParaRPr lang="el-GR"/>
          </a:p>
        </p:txBody>
      </p:sp>
      <p:sp>
        <p:nvSpPr>
          <p:cNvPr id="15362" name="Text Box 2"/>
          <p:cNvSpPr txBox="1">
            <a:spLocks noChangeArrowheads="1"/>
          </p:cNvSpPr>
          <p:nvPr/>
        </p:nvSpPr>
        <p:spPr bwMode="auto">
          <a:xfrm>
            <a:off x="500063" y="1357313"/>
            <a:ext cx="8229600" cy="5214937"/>
          </a:xfrm>
          <a:prstGeom prst="rect">
            <a:avLst/>
          </a:prstGeom>
          <a:noFill/>
          <a:ln w="9525" cap="flat">
            <a:noFill/>
            <a:round/>
            <a:headEnd/>
            <a:tailEnd/>
          </a:ln>
          <a:effectLst/>
        </p:spPr>
        <p:txBody>
          <a:bodyPr/>
          <a:lstStyle/>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δ) Του σχεδιασμού και της παρακολούθησης της διανομής τροφίμων και της υλικής βοήθειας  είτε αυτές προέρχονται από τις κεντρικές είτε από τις αποκεντρωμένες προμήθειες </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ε)τον συντονισμό της επιτόπου παροχής των συνοδευτικών υπηρεσιών</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στ) της συστηματικής παροχής επικυρωμένων στοιχείων προς τη Δ.Α. σχετικά με τους ωφελούμενους και την παροχή υλικής και λοιπής στήριξης, προκειμένου, μεταξύ άλλων, να διασφαλίζεται η παρακολούθηση του Προγράμματος και η διενέργεια αντικειμενικών αξιολογήσεων.</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400">
              <a:solidFill>
                <a:srgbClr val="000000"/>
              </a:solidFill>
              <a:latin typeface="Calibri" pitchFamily="32" charset="0"/>
              <a:cs typeface="Arial Unicode MS" charset="0"/>
            </a:endParaRPr>
          </a:p>
        </p:txBody>
      </p:sp>
      <p:sp>
        <p:nvSpPr>
          <p:cNvPr id="15363"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5364"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7ED925F-26EA-4F15-82F1-E7EB97A0E2CD}"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28625" y="0"/>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ΚΟΙΝΩΝΙΚΕΣ ΣΥΜΠΡΑΞΕΙΣ  / Δικαιούχοι / Οργανώσεις - Εταίροι</a:t>
            </a:r>
          </a:p>
        </p:txBody>
      </p:sp>
      <p:sp>
        <p:nvSpPr>
          <p:cNvPr id="16386" name="Text Box 2"/>
          <p:cNvSpPr txBox="1">
            <a:spLocks noChangeArrowheads="1"/>
          </p:cNvSpPr>
          <p:nvPr/>
        </p:nvSpPr>
        <p:spPr bwMode="auto">
          <a:xfrm>
            <a:off x="500063" y="1714500"/>
            <a:ext cx="8229600" cy="4572000"/>
          </a:xfrm>
          <a:prstGeom prst="rect">
            <a:avLst/>
          </a:prstGeom>
          <a:noFill/>
          <a:ln w="9525" cap="flat">
            <a:noFill/>
            <a:round/>
            <a:headEnd/>
            <a:tailEnd/>
          </a:ln>
          <a:effectLst/>
        </p:spPr>
        <p:txBody>
          <a:bodyPr/>
          <a:lstStyle/>
          <a:p>
            <a:pPr algn="just">
              <a:spcBef>
                <a:spcPts val="6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 </a:t>
            </a:r>
            <a:r>
              <a:rPr lang="el-GR" sz="2400" b="1" u="sng">
                <a:solidFill>
                  <a:srgbClr val="000000"/>
                </a:solidFill>
                <a:latin typeface="Calibri" pitchFamily="32" charset="0"/>
                <a:cs typeface="Arial Unicode MS" charset="0"/>
              </a:rPr>
              <a:t>Δικαιούχος</a:t>
            </a:r>
            <a:r>
              <a:rPr lang="el-GR" sz="2400">
                <a:solidFill>
                  <a:srgbClr val="000000"/>
                </a:solidFill>
                <a:latin typeface="Calibri" pitchFamily="32" charset="0"/>
                <a:cs typeface="Arial Unicode MS" charset="0"/>
              </a:rPr>
              <a:t> είναι ΝΠΔΔ – Συντονιστής της Κοινωνικής Σύμπραξης</a:t>
            </a:r>
          </a:p>
          <a:p>
            <a:pPr algn="just">
              <a:spcBef>
                <a:spcPts val="6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400">
                <a:solidFill>
                  <a:srgbClr val="000000"/>
                </a:solidFill>
                <a:latin typeface="Calibri" pitchFamily="32" charset="0"/>
                <a:cs typeface="Arial Unicode MS" charset="0"/>
              </a:rPr>
              <a:t>Οι </a:t>
            </a:r>
            <a:r>
              <a:rPr lang="el-GR" sz="2400" b="1" u="sng">
                <a:solidFill>
                  <a:srgbClr val="000000"/>
                </a:solidFill>
                <a:latin typeface="Calibri" pitchFamily="32" charset="0"/>
                <a:cs typeface="Arial Unicode MS" charset="0"/>
              </a:rPr>
              <a:t>Οργανώσεις - Εταίροι </a:t>
            </a:r>
            <a:r>
              <a:rPr lang="el-GR" sz="2400">
                <a:solidFill>
                  <a:srgbClr val="000000"/>
                </a:solidFill>
                <a:latin typeface="Calibri" pitchFamily="32" charset="0"/>
                <a:cs typeface="Arial Unicode MS" charset="0"/>
              </a:rPr>
              <a:t>της Κοινωνικής Σύμπραξης θα υλοποιούν τα μέρη των Πράξεων που τους ανατίθενται ανάλογα με τις δυνατότητές τους, τις μέχρι τώρα δράσεις τους και τις διαθέσιμες υποδομές.</a:t>
            </a:r>
          </a:p>
          <a:p>
            <a:pPr algn="just">
              <a:spcBef>
                <a:spcPts val="6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l-GR" sz="2400">
              <a:solidFill>
                <a:srgbClr val="000000"/>
              </a:solidFill>
              <a:latin typeface="Calibri" pitchFamily="32" charset="0"/>
              <a:cs typeface="Arial Unicode MS" charset="0"/>
            </a:endParaRPr>
          </a:p>
        </p:txBody>
      </p:sp>
      <p:sp>
        <p:nvSpPr>
          <p:cNvPr id="16387"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6388"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95211E7-E04F-4137-A700-9997BFE6AE0C}"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7410" name="Text Box 2"/>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7BC4A88-0DA5-439D-971C-6C2862517ACC}"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l-GR" sz="1200">
              <a:solidFill>
                <a:srgbClr val="898989"/>
              </a:solidFill>
              <a:latin typeface="Calibri" pitchFamily="32" charset="0"/>
            </a:endParaRPr>
          </a:p>
        </p:txBody>
      </p:sp>
      <p:pic>
        <p:nvPicPr>
          <p:cNvPr id="17411" name="Picture 3"/>
          <p:cNvPicPr>
            <a:picLocks noChangeAspect="1" noChangeArrowheads="1"/>
          </p:cNvPicPr>
          <p:nvPr/>
        </p:nvPicPr>
        <p:blipFill>
          <a:blip r:embed="rId3" cstate="print"/>
          <a:srcRect/>
          <a:stretch>
            <a:fillRect/>
          </a:stretch>
        </p:blipFill>
        <p:spPr bwMode="auto">
          <a:xfrm>
            <a:off x="282575" y="428625"/>
            <a:ext cx="8861425" cy="6318250"/>
          </a:xfrm>
          <a:prstGeom prst="rect">
            <a:avLst/>
          </a:prstGeom>
          <a:noFill/>
          <a:ln w="9525" cap="flat">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Η ΔΙΑΒΟΥΛΕΥΣΗ ΓΙΑ ΤΗΝ</a:t>
            </a:r>
            <a:r>
              <a:rPr lang="el-GR" sz="2400">
                <a:solidFill>
                  <a:srgbClr val="31859C"/>
                </a:solidFill>
                <a:latin typeface="Calibri" pitchFamily="32" charset="0"/>
                <a:cs typeface="Arial Unicode MS" charset="0"/>
              </a:rPr>
              <a:t> </a:t>
            </a:r>
            <a:r>
              <a:rPr lang="el-GR" sz="2400" b="1">
                <a:solidFill>
                  <a:srgbClr val="31859C"/>
                </a:solidFill>
                <a:latin typeface="Calibri" pitchFamily="32" charset="0"/>
                <a:cs typeface="Arial Unicode MS" charset="0"/>
              </a:rPr>
              <a:t>ΣΥΓΚΡΟΤΗΣΗ ΤΩΝ «ΚΟΙΝΩΝΙΚΩΝ ΣΥΜΠΡΑΞΕΩΝ»</a:t>
            </a:r>
          </a:p>
        </p:txBody>
      </p:sp>
      <p:sp>
        <p:nvSpPr>
          <p:cNvPr id="18434" name="Text Box 2"/>
          <p:cNvSpPr txBox="1">
            <a:spLocks noChangeArrowheads="1"/>
          </p:cNvSpPr>
          <p:nvPr/>
        </p:nvSpPr>
        <p:spPr bwMode="auto">
          <a:xfrm>
            <a:off x="500063" y="1285875"/>
            <a:ext cx="8229600" cy="5214938"/>
          </a:xfrm>
          <a:prstGeom prst="rect">
            <a:avLst/>
          </a:prstGeom>
          <a:noFill/>
          <a:ln w="9525" cap="flat">
            <a:noFill/>
            <a:round/>
            <a:headEnd/>
            <a:tailEnd/>
          </a:ln>
          <a:effectLst/>
        </p:spPr>
        <p:txBody>
          <a:bodyPr/>
          <a:lstStyle/>
          <a:p>
            <a:pPr algn="just">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Η διαβούλευση θα είναι ανοιχτή και  ελεύθερη σε τοπική κλίμακα και θα στοχεύει σε «ζύμωση» των τοπικών Κοινωνικών Εταίρων για την συγκρότηση της πλέον αντιπροσωπευτικής «Κοινωνικής Σύμπραξης» με χωρική εμβέλεια την Περιφερειακή Ενότητα.</a:t>
            </a:r>
          </a:p>
          <a:p>
            <a:pPr algn="just">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Το Υπουργείο συντονίζει και διευκολύνει την όλη διαδικασία, παρέχοντας σχετική ενημέρωση, ενώ εφόσον προκληθεί να συμμετάσχει σε τοπικές συναντήσεις των δυνητικών Εταίρων.</a:t>
            </a:r>
          </a:p>
          <a:p>
            <a:pPr algn="just">
              <a:spcBef>
                <a:spcPts val="50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a:solidFill>
                  <a:srgbClr val="000000"/>
                </a:solidFill>
                <a:latin typeface="Calibri" pitchFamily="32" charset="0"/>
                <a:cs typeface="Arial Unicode MS" charset="0"/>
              </a:rPr>
              <a:t>Η διαβούλευση θα έχει μέγιστη διάρκεια δύο μήνες, μέχρι 15 Ιανουαρίου θα διαρθρωθεί δε σε τρία στάδια: </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b="1">
                <a:solidFill>
                  <a:srgbClr val="000000"/>
                </a:solidFill>
                <a:latin typeface="Calibri" pitchFamily="32" charset="0"/>
                <a:cs typeface="Arial Unicode MS" charset="0"/>
              </a:rPr>
              <a:t>Στάδιο 1: </a:t>
            </a:r>
            <a:r>
              <a:rPr lang="el-GR" sz="2000">
                <a:solidFill>
                  <a:srgbClr val="000000"/>
                </a:solidFill>
                <a:latin typeface="Calibri" pitchFamily="32" charset="0"/>
                <a:cs typeface="Arial Unicode MS" charset="0"/>
              </a:rPr>
              <a:t>Παρουσίαση του Προγράμματος σε φορείς Εθνικού επιπέδου.(Πραγματοποιήθηκε στις 6 Νοεμβρίου στην Αθήνα)</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b="1">
                <a:solidFill>
                  <a:srgbClr val="000000"/>
                </a:solidFill>
                <a:latin typeface="Calibri" pitchFamily="32" charset="0"/>
                <a:cs typeface="Arial Unicode MS" charset="0"/>
              </a:rPr>
              <a:t>Στάδιο 2ο:</a:t>
            </a:r>
            <a:r>
              <a:rPr lang="el-GR" sz="2000">
                <a:solidFill>
                  <a:srgbClr val="000000"/>
                </a:solidFill>
                <a:latin typeface="Calibri" pitchFamily="32" charset="0"/>
                <a:cs typeface="Arial Unicode MS" charset="0"/>
              </a:rPr>
              <a:t> Διαβούλευση επί του Προγράμματος μέσω διαδικτύου- Περιφερειακές συναντήσεις – Τοπική δικτύωση – Προετοιμασία της συγκρότησης της «Κοινωνικής Σύμπραξης». </a:t>
            </a:r>
          </a:p>
          <a:p>
            <a:pPr>
              <a:spcBef>
                <a:spcPts val="500"/>
              </a:spcBef>
              <a:buFont typeface="Arial" charset="0"/>
              <a:buChar char="•"/>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sz="2000" b="1">
                <a:solidFill>
                  <a:srgbClr val="000000"/>
                </a:solidFill>
                <a:latin typeface="Calibri" pitchFamily="32" charset="0"/>
                <a:cs typeface="Arial Unicode MS" charset="0"/>
              </a:rPr>
              <a:t>Στάδιο 3ο :</a:t>
            </a:r>
            <a:r>
              <a:rPr lang="el-GR" sz="2000">
                <a:solidFill>
                  <a:srgbClr val="000000"/>
                </a:solidFill>
                <a:latin typeface="Calibri" pitchFamily="32" charset="0"/>
                <a:cs typeface="Arial Unicode MS" charset="0"/>
              </a:rPr>
              <a:t> Συγκρότηση της « Κοινωνικής Σύμπραξης.</a:t>
            </a:r>
          </a:p>
        </p:txBody>
      </p:sp>
      <p:sp>
        <p:nvSpPr>
          <p:cNvPr id="18435"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8436"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7F7E7AF-F620-4F72-A2B1-AD43D2291217}"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16</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457200" y="-12700"/>
            <a:ext cx="8229600" cy="1311275"/>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000" b="1">
                <a:solidFill>
                  <a:srgbClr val="31859C"/>
                </a:solidFill>
                <a:latin typeface="Calibri" pitchFamily="32" charset="0"/>
                <a:cs typeface="Arial Unicode MS" charset="0"/>
              </a:rPr>
              <a:t>ΤΟ ΤΑΜΕΙΟ ΕΥΡΩΠΑΪΚΗΣ ΒΟΗΘΕΙΑΣ ΓΙΑ ΤΟΥΣ ΑΠΟΡΟΥΣ (</a:t>
            </a:r>
            <a:r>
              <a:rPr lang="en-US" sz="4000" b="1">
                <a:solidFill>
                  <a:srgbClr val="31859C"/>
                </a:solidFill>
                <a:latin typeface="Calibri" pitchFamily="32" charset="0"/>
                <a:cs typeface="Arial Unicode MS" charset="0"/>
              </a:rPr>
              <a:t>TEBA</a:t>
            </a:r>
            <a:r>
              <a:rPr lang="el-GR" sz="4000" b="1">
                <a:solidFill>
                  <a:srgbClr val="31859C"/>
                </a:solidFill>
                <a:latin typeface="Calibri" pitchFamily="32" charset="0"/>
                <a:cs typeface="Arial Unicode MS" charset="0"/>
              </a:rPr>
              <a:t>/</a:t>
            </a:r>
            <a:r>
              <a:rPr lang="en-US" sz="4000" b="1">
                <a:solidFill>
                  <a:srgbClr val="31859C"/>
                </a:solidFill>
                <a:latin typeface="Calibri" pitchFamily="32" charset="0"/>
                <a:cs typeface="Arial Unicode MS" charset="0"/>
              </a:rPr>
              <a:t>FEAD)</a:t>
            </a:r>
          </a:p>
        </p:txBody>
      </p:sp>
      <p:sp>
        <p:nvSpPr>
          <p:cNvPr id="4098" name="Text Box 2"/>
          <p:cNvSpPr txBox="1">
            <a:spLocks noChangeArrowheads="1"/>
          </p:cNvSpPr>
          <p:nvPr/>
        </p:nvSpPr>
        <p:spPr bwMode="auto">
          <a:xfrm>
            <a:off x="428625" y="1285875"/>
            <a:ext cx="8269288" cy="5416550"/>
          </a:xfrm>
          <a:prstGeom prst="rect">
            <a:avLst/>
          </a:prstGeom>
          <a:noFill/>
          <a:ln w="9525" cap="flat">
            <a:noFill/>
            <a:round/>
            <a:headEnd/>
            <a:tailEnd/>
          </a:ln>
          <a:effectLst/>
        </p:spPr>
        <p:txBody>
          <a:bodyPr/>
          <a:lstStyle/>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Η Ε.Ε. προχώρησε στην υιοθέτηση του Κανονισμού (ΕΕ) αριθ. 223/2014/11-4-2014 για την Ίδρυση του Ταμείου Ευρωπαϊκής Βοήθειας προς τους Απόρους (ΤΕΒΑ) ή το FEAD (εφεξής και «Ταμείο»).</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Ο κανονισμός στοχεύει στην ενίσχυση της κοινωνικής συνοχής στα Κράτη-Μέλη, συμβάλλοντας στη μείωση της φτώχειας, και εν τέλει στην εξάλειψη των χειρότερων μορφών φτώχειας στην Ευρωπαϊκή Ένωση.</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Το ΤΕΒΑ, για το σκοπό αυτό υποστηρίζει  «Εθνικά Συστήματα», τα οποία παρέχουν </a:t>
            </a:r>
            <a:r>
              <a:rPr lang="el-GR" sz="1600" u="sng">
                <a:solidFill>
                  <a:srgbClr val="000000"/>
                </a:solidFill>
                <a:latin typeface="Calibri" pitchFamily="32" charset="0"/>
                <a:cs typeface="Arial Unicode MS" charset="0"/>
              </a:rPr>
              <a:t>μη οικονομική βοήθεια</a:t>
            </a:r>
            <a:r>
              <a:rPr lang="el-GR" sz="1600">
                <a:solidFill>
                  <a:srgbClr val="000000"/>
                </a:solidFill>
                <a:latin typeface="Calibri" pitchFamily="32" charset="0"/>
                <a:cs typeface="Arial Unicode MS" charset="0"/>
              </a:rPr>
              <a:t> στους απόρους για την ανακούφιση της στέρησης τροφής και της σοβαρής υλικής στέρησης και συμβάλλει στην κοινωνική ένταξη των μελών των απόρων οικογενειών.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Το ΤΕΒΑ εστιάζει στην ανακούφιση των χειρότερων μορφών φτώχειας με έμφαση στην αντιμετώπιση στέγης, της παιδικής φτώχειας και της στέρησης τροφής.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 </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1600">
                <a:solidFill>
                  <a:srgbClr val="000000"/>
                </a:solidFill>
                <a:latin typeface="Calibri" pitchFamily="32" charset="0"/>
                <a:cs typeface="Arial Unicode MS" charset="0"/>
              </a:rPr>
              <a:t>Το Ταμείο συμπληρώνει τις βιώσιμες εθνικές πολιτικές εξάλειψης της φτώχειας και του κοινωνικού αποκλεισμού, οι οποίες παραμένουν στην αρμοδιότητα των Κρατών –Μελών της Ε.Ε.</a:t>
            </a:r>
          </a:p>
          <a:p>
            <a:pPr marL="342900" algn="just">
              <a:spcBef>
                <a:spcPts val="4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a:solidFill>
                <a:srgbClr val="000000"/>
              </a:solidFill>
              <a:latin typeface="Calibri" pitchFamily="32" charset="0"/>
              <a:cs typeface="Arial Unicode MS" charset="0"/>
            </a:endParaRPr>
          </a:p>
        </p:txBody>
      </p:sp>
      <p:sp>
        <p:nvSpPr>
          <p:cNvPr id="4099" name="Text Box 3"/>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C0CC988-71F3-4332-8053-9537F3F33F52}"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l-GR" sz="1200">
              <a:solidFill>
                <a:srgbClr val="898989"/>
              </a:solidFill>
              <a:latin typeface="Calibri" pitchFamily="32" charset="0"/>
            </a:endParaRPr>
          </a:p>
        </p:txBody>
      </p:sp>
      <p:sp>
        <p:nvSpPr>
          <p:cNvPr id="4100" name="Text Box 4"/>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a:solidFill>
                  <a:srgbClr val="31859C"/>
                </a:solidFill>
                <a:latin typeface="Calibri" pitchFamily="32" charset="0"/>
                <a:cs typeface="Arial Unicode MS" charset="0"/>
              </a:rPr>
              <a:t>ΟΙ ΕΘΝΙΚΟΙ ΣΤΟΧΟΙ ΤΗΣ ΧΩΡΑΣ ΣΤΟ ΠΛΑΙΣΙΟ ΤΗΣ ΣΤΡΑΤΗΓΙΚΗΣ</a:t>
            </a:r>
            <a:r>
              <a:rPr lang="en-US" sz="2800" b="1">
                <a:solidFill>
                  <a:srgbClr val="31859C"/>
                </a:solidFill>
                <a:latin typeface="Calibri" pitchFamily="32" charset="0"/>
                <a:cs typeface="Arial Unicode MS" charset="0"/>
              </a:rPr>
              <a:t> </a:t>
            </a:r>
            <a:r>
              <a:rPr lang="el-GR" sz="2800" b="1">
                <a:solidFill>
                  <a:srgbClr val="31859C"/>
                </a:solidFill>
                <a:latin typeface="Calibri" pitchFamily="32" charset="0"/>
                <a:cs typeface="Arial Unicode MS" charset="0"/>
              </a:rPr>
              <a:t>«ΕΥΡΩΠΗ 2020»</a:t>
            </a:r>
          </a:p>
        </p:txBody>
      </p:sp>
      <p:sp>
        <p:nvSpPr>
          <p:cNvPr id="5122" name="Text Box 2"/>
          <p:cNvSpPr txBox="1">
            <a:spLocks noChangeArrowheads="1"/>
          </p:cNvSpPr>
          <p:nvPr/>
        </p:nvSpPr>
        <p:spPr bwMode="auto">
          <a:xfrm>
            <a:off x="468313" y="1428750"/>
            <a:ext cx="8229600" cy="5143500"/>
          </a:xfrm>
          <a:prstGeom prst="rect">
            <a:avLst/>
          </a:prstGeom>
          <a:noFill/>
          <a:ln w="9525" cap="flat">
            <a:noFill/>
            <a:round/>
            <a:headEnd/>
            <a:tailEnd/>
          </a:ln>
          <a:effectLst/>
        </p:spPr>
        <p:txBody>
          <a:bodyPr/>
          <a:lstStyle/>
          <a:p>
            <a:pPr marL="182563" algn="just">
              <a:spcBef>
                <a:spcPts val="400"/>
              </a:spcBef>
              <a:buClrTx/>
              <a:buFontTx/>
              <a:buNone/>
              <a:tabLst>
                <a:tab pos="752475" algn="l"/>
                <a:tab pos="1666875" algn="l"/>
                <a:tab pos="2581275" algn="l"/>
                <a:tab pos="3495675" algn="l"/>
                <a:tab pos="4410075" algn="l"/>
                <a:tab pos="5324475" algn="l"/>
                <a:tab pos="6238875" algn="l"/>
                <a:tab pos="7153275" algn="l"/>
                <a:tab pos="8067675" algn="l"/>
                <a:tab pos="8982075" algn="l"/>
                <a:tab pos="9896475" algn="l"/>
              </a:tabLst>
            </a:pPr>
            <a:r>
              <a:rPr lang="el-GR" sz="1600">
                <a:solidFill>
                  <a:srgbClr val="000000"/>
                </a:solidFill>
                <a:latin typeface="Calibri" pitchFamily="32" charset="0"/>
                <a:cs typeface="Arial Unicode MS" charset="0"/>
              </a:rPr>
              <a:t>Οι </a:t>
            </a:r>
            <a:r>
              <a:rPr lang="el-GR" sz="1600" b="1">
                <a:solidFill>
                  <a:srgbClr val="000000"/>
                </a:solidFill>
                <a:latin typeface="Calibri" pitchFamily="32" charset="0"/>
                <a:cs typeface="Arial Unicode MS" charset="0"/>
              </a:rPr>
              <a:t>Εθνικοί Στόχοι για την αντιμετώπιση της φτώχειας και την εδραίωση της κοινωνικής συνοχής,</a:t>
            </a:r>
            <a:r>
              <a:rPr lang="el-GR" sz="1600">
                <a:solidFill>
                  <a:srgbClr val="000000"/>
                </a:solidFill>
                <a:latin typeface="Calibri" pitchFamily="32" charset="0"/>
                <a:cs typeface="Arial Unicode MS" charset="0"/>
              </a:rPr>
              <a:t> διαρθρώνονται σε τρεις συνιστώσες:</a:t>
            </a:r>
          </a:p>
          <a:p>
            <a:pPr marL="182563" algn="just">
              <a:spcBef>
                <a:spcPts val="400"/>
              </a:spcBef>
              <a:buClrTx/>
              <a:buFontTx/>
              <a:buNone/>
              <a:tabLst>
                <a:tab pos="752475" algn="l"/>
                <a:tab pos="1666875" algn="l"/>
                <a:tab pos="2581275" algn="l"/>
                <a:tab pos="3495675" algn="l"/>
                <a:tab pos="4410075" algn="l"/>
                <a:tab pos="5324475" algn="l"/>
                <a:tab pos="6238875" algn="l"/>
                <a:tab pos="7153275" algn="l"/>
                <a:tab pos="8067675" algn="l"/>
                <a:tab pos="8982075" algn="l"/>
                <a:tab pos="9896475" algn="l"/>
              </a:tabLst>
            </a:pPr>
            <a:endParaRPr lang="en-US" sz="1600">
              <a:solidFill>
                <a:srgbClr val="000000"/>
              </a:solidFill>
              <a:latin typeface="Calibri" pitchFamily="32" charset="0"/>
              <a:cs typeface="Arial Unicode MS" charset="0"/>
            </a:endParaRPr>
          </a:p>
          <a:p>
            <a:pPr marL="741363" lvl="1" indent="-284163" algn="just">
              <a:spcBef>
                <a:spcPts val="400"/>
              </a:spcBef>
              <a:buFont typeface="Arial" charset="0"/>
              <a:buChar char="•"/>
              <a:tabLst>
                <a:tab pos="752475" algn="l"/>
                <a:tab pos="1666875" algn="l"/>
                <a:tab pos="2581275" algn="l"/>
                <a:tab pos="3495675" algn="l"/>
                <a:tab pos="4410075" algn="l"/>
                <a:tab pos="5324475" algn="l"/>
                <a:tab pos="6238875" algn="l"/>
                <a:tab pos="7153275" algn="l"/>
                <a:tab pos="8067675" algn="l"/>
                <a:tab pos="8982075" algn="l"/>
                <a:tab pos="9896475" algn="l"/>
              </a:tabLst>
            </a:pPr>
            <a:r>
              <a:rPr lang="el-GR" sz="1600">
                <a:solidFill>
                  <a:srgbClr val="000000"/>
                </a:solidFill>
                <a:latin typeface="Calibri" pitchFamily="32" charset="0"/>
                <a:cs typeface="Arial Unicode MS" charset="0"/>
              </a:rPr>
              <a:t>στη μείωση του αριθμού των ατόμων που απειλούνται από τη φτώχεια ή/και τον κοινωνικό αποκλεισμό κατά 450.000 έως το 2020. </a:t>
            </a:r>
          </a:p>
          <a:p>
            <a:pPr marL="741363" lvl="1" indent="-284163" algn="just">
              <a:spcBef>
                <a:spcPts val="400"/>
              </a:spcBef>
              <a:buClrTx/>
              <a:buFontTx/>
              <a:buNone/>
              <a:tabLst>
                <a:tab pos="752475" algn="l"/>
                <a:tab pos="1666875" algn="l"/>
                <a:tab pos="2581275" algn="l"/>
                <a:tab pos="3495675" algn="l"/>
                <a:tab pos="4410075" algn="l"/>
                <a:tab pos="5324475" algn="l"/>
                <a:tab pos="6238875" algn="l"/>
                <a:tab pos="7153275" algn="l"/>
                <a:tab pos="8067675" algn="l"/>
                <a:tab pos="8982075" algn="l"/>
                <a:tab pos="9896475" algn="l"/>
              </a:tabLst>
            </a:pPr>
            <a:endParaRPr lang="en-US" sz="1600">
              <a:solidFill>
                <a:srgbClr val="000000"/>
              </a:solidFill>
              <a:latin typeface="Calibri" pitchFamily="32" charset="0"/>
              <a:cs typeface="Arial Unicode MS" charset="0"/>
            </a:endParaRPr>
          </a:p>
          <a:p>
            <a:pPr marL="741363" lvl="1" indent="-284163" algn="just">
              <a:spcBef>
                <a:spcPts val="400"/>
              </a:spcBef>
              <a:buFont typeface="Arial" charset="0"/>
              <a:buChar char="•"/>
              <a:tabLst>
                <a:tab pos="752475" algn="l"/>
                <a:tab pos="1666875" algn="l"/>
                <a:tab pos="2581275" algn="l"/>
                <a:tab pos="3495675" algn="l"/>
                <a:tab pos="4410075" algn="l"/>
                <a:tab pos="5324475" algn="l"/>
                <a:tab pos="6238875" algn="l"/>
                <a:tab pos="7153275" algn="l"/>
                <a:tab pos="8067675" algn="l"/>
                <a:tab pos="8982075" algn="l"/>
                <a:tab pos="9896475" algn="l"/>
              </a:tabLst>
            </a:pPr>
            <a:r>
              <a:rPr lang="el-GR" sz="1600">
                <a:solidFill>
                  <a:srgbClr val="000000"/>
                </a:solidFill>
                <a:latin typeface="Calibri" pitchFamily="32" charset="0"/>
                <a:cs typeface="Arial Unicode MS" charset="0"/>
              </a:rPr>
              <a:t>στην αντιμετώπιση της παιδικής φτώχειας, μέσω μείωσης του αριθμού των παιδιών και νέων (0-17) που απειλούνται από τη φτώχεια κατά 100.000 έως το 2020</a:t>
            </a:r>
            <a:r>
              <a:rPr lang="en-US" sz="1600">
                <a:solidFill>
                  <a:srgbClr val="000000"/>
                </a:solidFill>
                <a:latin typeface="Calibri" pitchFamily="32" charset="0"/>
                <a:cs typeface="Arial Unicode MS" charset="0"/>
              </a:rPr>
              <a:t>.</a:t>
            </a:r>
          </a:p>
          <a:p>
            <a:pPr marL="741363" lvl="1" indent="-284163" algn="just">
              <a:spcBef>
                <a:spcPts val="400"/>
              </a:spcBef>
              <a:buClrTx/>
              <a:buFontTx/>
              <a:buNone/>
              <a:tabLst>
                <a:tab pos="752475" algn="l"/>
                <a:tab pos="1666875" algn="l"/>
                <a:tab pos="2581275" algn="l"/>
                <a:tab pos="3495675" algn="l"/>
                <a:tab pos="4410075" algn="l"/>
                <a:tab pos="5324475" algn="l"/>
                <a:tab pos="6238875" algn="l"/>
                <a:tab pos="7153275" algn="l"/>
                <a:tab pos="8067675" algn="l"/>
                <a:tab pos="8982075" algn="l"/>
                <a:tab pos="9896475" algn="l"/>
              </a:tabLst>
            </a:pPr>
            <a:endParaRPr lang="en-US" sz="1600">
              <a:solidFill>
                <a:srgbClr val="000000"/>
              </a:solidFill>
              <a:latin typeface="Calibri" pitchFamily="32" charset="0"/>
              <a:cs typeface="Arial Unicode MS" charset="0"/>
            </a:endParaRPr>
          </a:p>
          <a:p>
            <a:pPr marL="741363" lvl="1" indent="-284163" algn="just">
              <a:spcBef>
                <a:spcPts val="400"/>
              </a:spcBef>
              <a:buFont typeface="Arial" charset="0"/>
              <a:buChar char="•"/>
              <a:tabLst>
                <a:tab pos="752475" algn="l"/>
                <a:tab pos="1666875" algn="l"/>
                <a:tab pos="2581275" algn="l"/>
                <a:tab pos="3495675" algn="l"/>
                <a:tab pos="4410075" algn="l"/>
                <a:tab pos="5324475" algn="l"/>
                <a:tab pos="6238875" algn="l"/>
                <a:tab pos="7153275" algn="l"/>
                <a:tab pos="8067675" algn="l"/>
                <a:tab pos="8982075" algn="l"/>
                <a:tab pos="9896475" algn="l"/>
              </a:tabLst>
            </a:pPr>
            <a:r>
              <a:rPr lang="el-GR" sz="1600">
                <a:solidFill>
                  <a:srgbClr val="000000"/>
                </a:solidFill>
                <a:latin typeface="Calibri" pitchFamily="32" charset="0"/>
                <a:cs typeface="Arial Unicode MS" charset="0"/>
              </a:rPr>
              <a:t>στη δημιουργία ενός «δικτύου κοινωνικής ασφάλειας» κατά του κοινωνικού αποκλεισμού που περιλαμβάνει δυνατότητα πρόσβασης στους πολίτες σε βασικές υπηρεσίες, όπως η κοινωνική φροντίδα, η ιατρική περίθαλψη, η στέγαση και η εκπαίδευση. </a:t>
            </a:r>
          </a:p>
        </p:txBody>
      </p:sp>
      <p:sp>
        <p:nvSpPr>
          <p:cNvPr id="5123" name="Text Box 3"/>
          <p:cNvSpPr txBox="1">
            <a:spLocks noChangeArrowheads="1"/>
          </p:cNvSpPr>
          <p:nvPr/>
        </p:nvSpPr>
        <p:spPr bwMode="auto">
          <a:xfrm>
            <a:off x="285750" y="6429375"/>
            <a:ext cx="2895600" cy="222250"/>
          </a:xfrm>
          <a:prstGeom prst="rect">
            <a:avLst/>
          </a:prstGeom>
          <a:noFill/>
          <a:ln w="9525" cap="flat">
            <a:noFill/>
            <a:round/>
            <a:headEnd/>
            <a:tailEnd/>
          </a:ln>
          <a:effectLst/>
        </p:spPr>
        <p:txBody>
          <a:bodyPr wrap="none" anchor="ctr"/>
          <a:lstStyle/>
          <a:p>
            <a:endParaRPr lang="el-GR"/>
          </a:p>
        </p:txBody>
      </p:sp>
      <p:sp>
        <p:nvSpPr>
          <p:cNvPr id="5124"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51A9B6C-7FE8-4E4F-8DD9-1DE0E02D8F75}"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71438"/>
            <a:ext cx="8229600" cy="1143000"/>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a:solidFill>
                  <a:srgbClr val="31859C"/>
                </a:solidFill>
                <a:latin typeface="Calibri" pitchFamily="32" charset="0"/>
                <a:cs typeface="Arial Unicode MS" charset="0"/>
              </a:rPr>
              <a:t>ΟΙ «ΠΥΛΩΝΕΣ» ΤΗΣ ΣΤΡΑΤΗΓΙΚΗΣ ΤΟΥ ΥΠΟΥΡΓΕΙΟΥ ΕΡΓΑΣΙΑΣ, ΚΟΙΝΩΝΙΚΗΣ ΑΣΦΑΛΙΣΗΣ ΚΑΙ ΠΡΟΝΟΙΑΣ</a:t>
            </a:r>
          </a:p>
        </p:txBody>
      </p:sp>
      <p:sp>
        <p:nvSpPr>
          <p:cNvPr id="6146" name="Text Box 2"/>
          <p:cNvSpPr txBox="1">
            <a:spLocks noChangeArrowheads="1"/>
          </p:cNvSpPr>
          <p:nvPr/>
        </p:nvSpPr>
        <p:spPr bwMode="auto">
          <a:xfrm>
            <a:off x="468313" y="1428750"/>
            <a:ext cx="8229600" cy="5702300"/>
          </a:xfrm>
          <a:prstGeom prst="rect">
            <a:avLst/>
          </a:prstGeom>
          <a:noFill/>
          <a:ln w="9525" cap="flat">
            <a:noFill/>
            <a:round/>
            <a:headEnd/>
            <a:tailEnd/>
          </a:ln>
          <a:effectLst/>
        </p:spPr>
        <p:txBody>
          <a:bodyPr/>
          <a:lstStyle/>
          <a:p>
            <a:pPr marL="341313" indent="-341313" algn="just">
              <a:spcBef>
                <a:spcPts val="600"/>
              </a:spcBef>
              <a:buFont typeface="Times New Roman" pitchFamily="16"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400" b="1">
                <a:solidFill>
                  <a:srgbClr val="000000"/>
                </a:solidFill>
                <a:latin typeface="Calibri" pitchFamily="32" charset="0"/>
                <a:cs typeface="Arial Unicode MS" charset="0"/>
              </a:rPr>
              <a:t>Άμεση Αντιμετώπιση της Ακραίας Φτώχειας</a:t>
            </a:r>
          </a:p>
          <a:p>
            <a:pPr marL="741363" lvl="1" indent="-28416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Εγγυημένο Κοινωνικό Εισόδημα</a:t>
            </a:r>
          </a:p>
          <a:p>
            <a:pPr marL="741363" lvl="1" indent="-284163" algn="just">
              <a:spcBef>
                <a:spcPts val="5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(Οικονομική ενίσχυση, Υπηρεσίες, εργασιακή ένταξη)</a:t>
            </a:r>
          </a:p>
          <a:p>
            <a:pPr marL="741363" lvl="1" indent="-28416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ΤΑΜΕΙΟ ΕΥΡΩΠΑΪΚΗΣ ΒΟΗΘΕΙΑΣ ΓΙΑ ΤΟΥΣ ΑΠΟΡΟΥΣ (</a:t>
            </a:r>
            <a:r>
              <a:rPr lang="en-US" sz="2000">
                <a:solidFill>
                  <a:srgbClr val="000000"/>
                </a:solidFill>
                <a:latin typeface="Calibri" pitchFamily="32" charset="0"/>
                <a:cs typeface="Arial Unicode MS" charset="0"/>
              </a:rPr>
              <a:t>FEAD)</a:t>
            </a:r>
          </a:p>
          <a:p>
            <a:pPr marL="741363" lvl="1" indent="-284163" algn="just">
              <a:spcBef>
                <a:spcPts val="5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(παροχή βασικών αγαθών, τρόφιμα κ.λ.π.)</a:t>
            </a:r>
          </a:p>
          <a:p>
            <a:pPr marL="741363" lvl="1" indent="-28416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Ειδικές / Στοχευμένες Δράσεις (στήριξη αστέγων,  κ.λπ.)</a:t>
            </a:r>
          </a:p>
          <a:p>
            <a:pPr marL="341313" indent="-341313" algn="just">
              <a:spcBef>
                <a:spcPts val="600"/>
              </a:spcBef>
              <a:buFont typeface="Calibri" pitchFamily="32"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400" b="1">
                <a:solidFill>
                  <a:srgbClr val="000000"/>
                </a:solidFill>
                <a:latin typeface="Calibri" pitchFamily="32" charset="0"/>
                <a:cs typeface="Arial Unicode MS" charset="0"/>
              </a:rPr>
              <a:t>Κοινωνική Συνοχή, με στήριξη των οικογενειών και των παιδιών που βρίσκονται στο φάσμα της φτώχειας</a:t>
            </a:r>
          </a:p>
          <a:p>
            <a:pPr marL="741363" lvl="1" indent="-28416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Στήριξη οικογενειών με παιδιά που βρίσκονται σε κατάσταση φτώχειας ή/και κίνδυνο φτώχειας (1/3 του πληθυσμού της Χώρας)</a:t>
            </a:r>
          </a:p>
          <a:p>
            <a:pPr marL="741363" lvl="1" indent="-28416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Δίκτυο δομών κοινωνικής φροντίδας (βρεφικοί παιδικοί σταθμοί, ΚΗΦΗ, ΚΔΑΠ ΑΜΕΑ) </a:t>
            </a:r>
          </a:p>
          <a:p>
            <a:pPr marL="341313" indent="-341313" algn="just">
              <a:spcBef>
                <a:spcPts val="600"/>
              </a:spcBef>
              <a:buFont typeface="Calibri" pitchFamily="32" charset="0"/>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400" b="1">
                <a:solidFill>
                  <a:srgbClr val="000000"/>
                </a:solidFill>
                <a:latin typeface="Calibri" pitchFamily="32" charset="0"/>
                <a:cs typeface="Arial Unicode MS" charset="0"/>
              </a:rPr>
              <a:t>Στοχευμένες Πολιτικές παρεμβάσεις για την στήριξη των ευάλωτων ομάδων </a:t>
            </a:r>
            <a:r>
              <a:rPr lang="el-GR" sz="2400">
                <a:solidFill>
                  <a:srgbClr val="000000"/>
                </a:solidFill>
                <a:latin typeface="Calibri" pitchFamily="32" charset="0"/>
                <a:cs typeface="Arial Unicode MS" charset="0"/>
              </a:rPr>
              <a:t>(Βοήθεια στο Σπίτι κ.λ.π.)</a:t>
            </a:r>
          </a:p>
          <a:p>
            <a:pPr marL="341313" indent="-341313" algn="just">
              <a:spcBef>
                <a:spcPts val="6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400">
              <a:solidFill>
                <a:srgbClr val="000000"/>
              </a:solidFill>
              <a:latin typeface="Calibri" pitchFamily="32" charset="0"/>
              <a:cs typeface="Arial Unicode MS" charset="0"/>
            </a:endParaRPr>
          </a:p>
        </p:txBody>
      </p:sp>
      <p:sp>
        <p:nvSpPr>
          <p:cNvPr id="6147"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6148"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CD1B6E8-BC38-45AF-BBD0-4CCE8BE0298A}"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47625"/>
            <a:ext cx="8229600" cy="1189038"/>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ΤΟ «ΕΠΙΧΕΙΡΗΣΙΑΚΟ ΠΡΟΓΡΑΜΜΑ ΕΠΙΣΙΤΙΣΤΙΚΗΣ ΚΑΙ ΒΑΣΙΚΗΣ ΥΛΙΚΗΣ ΣΥΝΔΡΟΜΗΣ ΠΡΟΣ ΑΠΟΡΟΥΣ» (ΕΠ-Ι) 2015-2020 </a:t>
            </a:r>
            <a:r>
              <a:rPr lang="en-US" sz="2400" b="1">
                <a:solidFill>
                  <a:srgbClr val="31859C"/>
                </a:solidFill>
                <a:latin typeface="Calibri" pitchFamily="32" charset="0"/>
                <a:cs typeface="Arial Unicode MS" charset="0"/>
              </a:rPr>
              <a:t/>
            </a:r>
            <a:br>
              <a:rPr lang="en-US"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ΤΗΣ ΕΛΛΑΔΑΣ</a:t>
            </a:r>
          </a:p>
        </p:txBody>
      </p:sp>
      <p:sp>
        <p:nvSpPr>
          <p:cNvPr id="7170" name="Text Box 2"/>
          <p:cNvSpPr txBox="1">
            <a:spLocks noChangeArrowheads="1"/>
          </p:cNvSpPr>
          <p:nvPr/>
        </p:nvSpPr>
        <p:spPr bwMode="auto">
          <a:xfrm>
            <a:off x="468313" y="1428750"/>
            <a:ext cx="8229600" cy="6002338"/>
          </a:xfrm>
          <a:prstGeom prst="rect">
            <a:avLst/>
          </a:prstGeom>
          <a:noFill/>
          <a:ln w="9525" cap="flat">
            <a:noFill/>
            <a:round/>
            <a:headEnd/>
            <a:tailEnd/>
          </a:ln>
          <a:effectLst/>
        </p:spPr>
        <p:txBody>
          <a:bodyPr/>
          <a:lstStyle/>
          <a:p>
            <a:pPr marL="457200" indent="-457200" algn="just">
              <a:spcBef>
                <a:spcPts val="600"/>
              </a:spcBef>
              <a:buFont typeface="Times New Roman" pitchFamily="16" charset="0"/>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sz="2400" b="1">
                <a:solidFill>
                  <a:srgbClr val="000000"/>
                </a:solidFill>
                <a:latin typeface="Calibri" pitchFamily="32" charset="0"/>
                <a:cs typeface="Arial Unicode MS" charset="0"/>
              </a:rPr>
              <a:t>Παροχή Υλικής Βοήθειας:</a:t>
            </a:r>
          </a:p>
          <a:p>
            <a:pPr marL="741363" lvl="1" indent="-284163" algn="just">
              <a:spcBef>
                <a:spcPts val="450"/>
              </a:spcBef>
              <a:buFont typeface="Arial" charset="0"/>
              <a:buChar char="•"/>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a:solidFill>
                  <a:srgbClr val="000000"/>
                </a:solidFill>
                <a:latin typeface="Calibri" pitchFamily="32" charset="0"/>
                <a:cs typeface="Arial Unicode MS" charset="0"/>
              </a:rPr>
              <a:t>Τρόφιμα (περιλαμβανομένων φρέσκων τροφίμων, έτοιμων γευμάτων και βρεφικών τροφών)</a:t>
            </a:r>
          </a:p>
          <a:p>
            <a:pPr marL="741363" lvl="1" indent="-284163" algn="just">
              <a:spcBef>
                <a:spcPts val="450"/>
              </a:spcBef>
              <a:buFont typeface="Arial" charset="0"/>
              <a:buChar char="•"/>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a:solidFill>
                  <a:srgbClr val="000000"/>
                </a:solidFill>
                <a:latin typeface="Calibri" pitchFamily="32" charset="0"/>
                <a:cs typeface="Arial Unicode MS" charset="0"/>
              </a:rPr>
              <a:t>Παιδικά / Σχολικά,  - Είδη καθαρισμού / προσωπικής υγιεινής &amp; Ρουχισμός</a:t>
            </a:r>
          </a:p>
          <a:p>
            <a:pPr marL="457200" indent="-457200" algn="just">
              <a:spcBef>
                <a:spcPts val="600"/>
              </a:spcBef>
              <a:buFont typeface="Calibri" pitchFamily="32" charset="0"/>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sz="2400" b="1">
                <a:solidFill>
                  <a:srgbClr val="000000"/>
                </a:solidFill>
                <a:latin typeface="Calibri" pitchFamily="32" charset="0"/>
                <a:cs typeface="Arial Unicode MS" charset="0"/>
              </a:rPr>
              <a:t>Συνοδευτικές Δράσεις</a:t>
            </a:r>
          </a:p>
          <a:p>
            <a:pPr marL="741363" lvl="1" indent="-284163" algn="just">
              <a:spcBef>
                <a:spcPts val="450"/>
              </a:spcBef>
              <a:buFont typeface="Arial" charset="0"/>
              <a:buChar char="•"/>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a:solidFill>
                  <a:srgbClr val="000000"/>
                </a:solidFill>
                <a:latin typeface="Calibri" pitchFamily="32" charset="0"/>
                <a:cs typeface="Arial Unicode MS" charset="0"/>
              </a:rPr>
              <a:t>Αντιμετώπιση κοινωνικού αποκλεισμού ή έκτακτων αναγκών (π.χ. συμβουλές για οικογενειακή οικονομική διαχείριση, ψυχοκοινωνική στήριξη, ισορροπημένη διατροφή, κοινωνική ένταξη παιδιών κλπ)</a:t>
            </a:r>
          </a:p>
          <a:p>
            <a:pPr marL="741363" lvl="1" indent="-284163" algn="just">
              <a:spcBef>
                <a:spcPts val="450"/>
              </a:spcBef>
              <a:buFont typeface="Arial" charset="0"/>
              <a:buChar char="•"/>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a:solidFill>
                  <a:srgbClr val="000000"/>
                </a:solidFill>
                <a:latin typeface="Calibri" pitchFamily="32" charset="0"/>
                <a:cs typeface="Arial Unicode MS" charset="0"/>
              </a:rPr>
              <a:t>Υπηρεσίες κοινωνικοποίησης των μελών της οικογένειας (παιδιών και γονέων), συμπληρωματικών προς εκείνες που παρέχονται από το ΕΣΠΑ 2014-2020 (Δίκτυο Δομών Αντιμετώπισης της Φτώχειας, υπηρεσίες πρόσβασης σε συστήματα υγείας και κοινωνικής ασφάλισης κ.λπ.).</a:t>
            </a:r>
          </a:p>
          <a:p>
            <a:pPr marL="457200" indent="-457200" algn="just">
              <a:spcBef>
                <a:spcPts val="600"/>
              </a:spcBef>
              <a:buFont typeface="Calibri" pitchFamily="32" charset="0"/>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sz="2400" b="1">
                <a:solidFill>
                  <a:srgbClr val="000000"/>
                </a:solidFill>
                <a:latin typeface="Calibri" pitchFamily="32" charset="0"/>
                <a:cs typeface="Arial Unicode MS" charset="0"/>
              </a:rPr>
              <a:t>Τεχνική Υποστήριξη </a:t>
            </a:r>
          </a:p>
          <a:p>
            <a:pPr marL="457200" indent="-457200" algn="just">
              <a:spcBef>
                <a:spcPts val="600"/>
              </a:spcBef>
              <a:buClrTx/>
              <a:buFontTx/>
              <a:buNone/>
              <a:tabLst>
                <a:tab pos="1027113" algn="l"/>
                <a:tab pos="1941513" algn="l"/>
                <a:tab pos="2855913" algn="l"/>
                <a:tab pos="3770313" algn="l"/>
                <a:tab pos="4684713" algn="l"/>
                <a:tab pos="5599113" algn="l"/>
                <a:tab pos="6513513" algn="l"/>
                <a:tab pos="7427913" algn="l"/>
                <a:tab pos="8342313" algn="l"/>
                <a:tab pos="9256713" algn="l"/>
                <a:tab pos="10171113" algn="l"/>
              </a:tabLst>
            </a:pPr>
            <a:r>
              <a:rPr lang="el-GR" sz="2400" b="1">
                <a:solidFill>
                  <a:srgbClr val="000000"/>
                </a:solidFill>
                <a:latin typeface="Calibri" pitchFamily="32" charset="0"/>
                <a:cs typeface="Arial Unicode MS" charset="0"/>
              </a:rPr>
              <a:t>       </a:t>
            </a:r>
            <a:r>
              <a:rPr lang="el-GR" sz="2400">
                <a:solidFill>
                  <a:srgbClr val="000000"/>
                </a:solidFill>
                <a:latin typeface="Calibri" pitchFamily="32" charset="0"/>
                <a:cs typeface="Arial Unicode MS" charset="0"/>
              </a:rPr>
              <a:t>Εθνικής και Διαχειριστικής Αρχής, Δικαιούχων Κοινοτικών Συμπράξεων</a:t>
            </a:r>
          </a:p>
          <a:p>
            <a:pPr marL="457200" indent="-457200" algn="just">
              <a:spcBef>
                <a:spcPts val="600"/>
              </a:spcBef>
              <a:buClrTx/>
              <a:buFontTx/>
              <a:buNone/>
              <a:tabLst>
                <a:tab pos="1027113" algn="l"/>
                <a:tab pos="1941513" algn="l"/>
                <a:tab pos="2855913" algn="l"/>
                <a:tab pos="3770313" algn="l"/>
                <a:tab pos="4684713" algn="l"/>
                <a:tab pos="5599113" algn="l"/>
                <a:tab pos="6513513" algn="l"/>
                <a:tab pos="7427913" algn="l"/>
                <a:tab pos="8342313" algn="l"/>
                <a:tab pos="9256713" algn="l"/>
                <a:tab pos="10171113" algn="l"/>
              </a:tabLst>
            </a:pPr>
            <a:endParaRPr lang="en-US" sz="2400">
              <a:solidFill>
                <a:srgbClr val="000000"/>
              </a:solidFill>
              <a:latin typeface="Calibri" pitchFamily="32" charset="0"/>
              <a:cs typeface="Arial Unicode MS" charset="0"/>
            </a:endParaRPr>
          </a:p>
          <a:p>
            <a:pPr marL="457200" indent="-457200" algn="just">
              <a:spcBef>
                <a:spcPts val="600"/>
              </a:spcBef>
              <a:buClrTx/>
              <a:buFontTx/>
              <a:buNone/>
              <a:tabLst>
                <a:tab pos="1027113" algn="l"/>
                <a:tab pos="1941513" algn="l"/>
                <a:tab pos="2855913" algn="l"/>
                <a:tab pos="3770313" algn="l"/>
                <a:tab pos="4684713" algn="l"/>
                <a:tab pos="5599113" algn="l"/>
                <a:tab pos="6513513" algn="l"/>
                <a:tab pos="7427913" algn="l"/>
                <a:tab pos="8342313" algn="l"/>
                <a:tab pos="9256713" algn="l"/>
                <a:tab pos="10171113" algn="l"/>
              </a:tabLst>
            </a:pPr>
            <a:endParaRPr lang="en-US" sz="2400">
              <a:solidFill>
                <a:srgbClr val="000000"/>
              </a:solidFill>
              <a:latin typeface="Calibri" pitchFamily="32" charset="0"/>
              <a:cs typeface="Arial Unicode MS" charset="0"/>
            </a:endParaRPr>
          </a:p>
        </p:txBody>
      </p:sp>
      <p:sp>
        <p:nvSpPr>
          <p:cNvPr id="7171" name="Text Box 3"/>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F67DD24-E3DF-43C3-A291-6AF413B649F2}"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l-GR" sz="1200">
              <a:solidFill>
                <a:srgbClr val="898989"/>
              </a:solidFill>
              <a:latin typeface="Calibri" pitchFamily="32" charset="0"/>
            </a:endParaRPr>
          </a:p>
        </p:txBody>
      </p:sp>
      <p:sp>
        <p:nvSpPr>
          <p:cNvPr id="7172" name="Text Box 4"/>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47625"/>
            <a:ext cx="8229600" cy="1189038"/>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ΤΟ «ΕΠΙΧΕΙΡΗΣΙΑΚΟ ΠΡΟΓΡΑΜΜΑ ΕΠΙΣΙΤΙΣΤΙΚΗΣ ΚΑΙ ΒΑΣΙΚΗΣ ΥΛΙΚΗΣ ΣΥΝΔΡΟΜΗΣ ΠΡΟΣ ΑΠΟΡΟΥΣ» (ΕΠ-Ι) 2015-2020 </a:t>
            </a:r>
            <a:r>
              <a:rPr lang="en-US" sz="2400" b="1">
                <a:solidFill>
                  <a:srgbClr val="31859C"/>
                </a:solidFill>
                <a:latin typeface="Calibri" pitchFamily="32" charset="0"/>
                <a:cs typeface="Arial Unicode MS" charset="0"/>
              </a:rPr>
              <a:t/>
            </a:r>
            <a:br>
              <a:rPr lang="en-US"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ΤΗΣ ΕΛΛΑΔΑΣ</a:t>
            </a:r>
            <a:r>
              <a:rPr lang="en-US" sz="2400" b="1">
                <a:solidFill>
                  <a:srgbClr val="31859C"/>
                </a:solidFill>
                <a:latin typeface="Calibri" pitchFamily="32" charset="0"/>
                <a:cs typeface="Arial Unicode MS" charset="0"/>
              </a:rPr>
              <a:t> </a:t>
            </a:r>
            <a:r>
              <a:rPr lang="en-US" sz="2400" b="1">
                <a:solidFill>
                  <a:srgbClr val="000000"/>
                </a:solidFill>
                <a:latin typeface="Calibri" pitchFamily="32" charset="0"/>
                <a:cs typeface="Arial Unicode MS" charset="0"/>
              </a:rPr>
              <a:t>(</a:t>
            </a:r>
            <a:r>
              <a:rPr lang="el-GR" sz="2400" b="1">
                <a:solidFill>
                  <a:srgbClr val="000000"/>
                </a:solidFill>
                <a:latin typeface="Calibri" pitchFamily="32" charset="0"/>
                <a:cs typeface="Arial Unicode MS" charset="0"/>
              </a:rPr>
              <a:t>συνέχεια)</a:t>
            </a:r>
          </a:p>
        </p:txBody>
      </p:sp>
      <p:sp>
        <p:nvSpPr>
          <p:cNvPr id="8194" name="Text Box 2"/>
          <p:cNvSpPr txBox="1">
            <a:spLocks noChangeArrowheads="1"/>
          </p:cNvSpPr>
          <p:nvPr/>
        </p:nvSpPr>
        <p:spPr bwMode="auto">
          <a:xfrm>
            <a:off x="468313" y="1428750"/>
            <a:ext cx="8229600" cy="5226050"/>
          </a:xfrm>
          <a:prstGeom prst="rect">
            <a:avLst/>
          </a:prstGeom>
          <a:noFill/>
          <a:ln w="9525" cap="flat">
            <a:noFill/>
            <a:round/>
            <a:headEnd/>
            <a:tailEnd/>
          </a:ln>
          <a:effectLst/>
        </p:spPr>
        <p:txBody>
          <a:bodyPr/>
          <a:lstStyle/>
          <a:p>
            <a:pPr marL="342900" indent="-341313" algn="just">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2400">
                <a:solidFill>
                  <a:srgbClr val="000000"/>
                </a:solidFill>
                <a:latin typeface="Calibri" pitchFamily="32" charset="0"/>
                <a:cs typeface="Arial Unicode MS" charset="0"/>
              </a:rPr>
              <a:t>Το Πρόγραμμα συνδυάζεται :</a:t>
            </a:r>
          </a:p>
          <a:p>
            <a:pPr marL="342900" indent="-341313" algn="just">
              <a:spcBef>
                <a:spcPts val="6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2400">
                <a:solidFill>
                  <a:srgbClr val="000000"/>
                </a:solidFill>
                <a:latin typeface="Calibri" pitchFamily="32" charset="0"/>
                <a:cs typeface="Arial Unicode MS" charset="0"/>
              </a:rPr>
              <a:t>με τους πυλώνες της Στρατηγικής του Υπουργείου Κοινωνικής Ασφάλισης και Πρόνοιας, με στόχο την διαμόρφωση ενός ενιαίου πλαισίου κοινωνικών παρεμβάσεων σε τοπικό επίπεδο, στα νοικοκυριά που πράγματι χρήζουν βοήθειας, υλικής και μη,</a:t>
            </a:r>
          </a:p>
          <a:p>
            <a:pPr marL="342900" indent="-341313" algn="just">
              <a:spcBef>
                <a:spcPts val="60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2400">
                <a:solidFill>
                  <a:srgbClr val="000000"/>
                </a:solidFill>
                <a:latin typeface="Calibri" pitchFamily="32" charset="0"/>
                <a:cs typeface="Arial Unicode MS" charset="0"/>
              </a:rPr>
              <a:t>με τις δράσεις του </a:t>
            </a:r>
            <a:r>
              <a:rPr lang="el-GR" sz="2400" b="1">
                <a:solidFill>
                  <a:srgbClr val="000000"/>
                </a:solidFill>
                <a:latin typeface="Calibri" pitchFamily="32" charset="0"/>
                <a:cs typeface="Arial Unicode MS" charset="0"/>
              </a:rPr>
              <a:t>Θεματικού Στόχου 9 </a:t>
            </a:r>
            <a:r>
              <a:rPr lang="el-GR" sz="2400">
                <a:solidFill>
                  <a:srgbClr val="000000"/>
                </a:solidFill>
                <a:latin typeface="Calibri" pitchFamily="32" charset="0"/>
                <a:cs typeface="Arial Unicode MS" charset="0"/>
              </a:rPr>
              <a:t>των ΠΕΠ στο πλαίσιο του ΕΣΠΑ 2014-2020</a:t>
            </a:r>
          </a:p>
          <a:p>
            <a:pPr marL="342900" indent="-341313" algn="just">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a:solidFill>
                <a:srgbClr val="000000"/>
              </a:solidFill>
              <a:latin typeface="Calibri" pitchFamily="32" charset="0"/>
              <a:cs typeface="Arial Unicode MS" charset="0"/>
            </a:endParaRPr>
          </a:p>
          <a:p>
            <a:pPr marL="342900" indent="-341313" algn="just">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sz="2400">
                <a:solidFill>
                  <a:srgbClr val="000000"/>
                </a:solidFill>
                <a:latin typeface="Calibri" pitchFamily="32" charset="0"/>
                <a:cs typeface="Arial Unicode MS" charset="0"/>
              </a:rPr>
              <a:t>Το ΕΠ-Ι αντικαθιστά και το Πρόγραμμα Δωρεάν Διανομής Τροφίμων (ΠΔΔΤ) της ΕΕ που εφαρμόστηκε την Π.Π. 2007-2013</a:t>
            </a:r>
          </a:p>
          <a:p>
            <a:pPr marL="342900" indent="-341313" algn="just">
              <a:spcBef>
                <a:spcPts val="600"/>
              </a:spcBef>
              <a:buClr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400">
              <a:solidFill>
                <a:srgbClr val="000000"/>
              </a:solidFill>
              <a:latin typeface="Calibri" pitchFamily="32" charset="0"/>
              <a:cs typeface="Arial Unicode MS" charset="0"/>
            </a:endParaRPr>
          </a:p>
        </p:txBody>
      </p:sp>
      <p:sp>
        <p:nvSpPr>
          <p:cNvPr id="8195" name="Text Box 3"/>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8E34E03-417E-4614-A15C-1FE6BFDE7725}"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l-GR" sz="1200">
              <a:solidFill>
                <a:srgbClr val="898989"/>
              </a:solidFill>
              <a:latin typeface="Calibri" pitchFamily="32" charset="0"/>
            </a:endParaRPr>
          </a:p>
        </p:txBody>
      </p:sp>
      <p:sp>
        <p:nvSpPr>
          <p:cNvPr id="8196" name="Text Box 4"/>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57200" y="47625"/>
            <a:ext cx="8229600" cy="1189038"/>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Η </a:t>
            </a:r>
            <a:r>
              <a:rPr lang="el-GR" sz="2400" b="1" u="sng">
                <a:solidFill>
                  <a:srgbClr val="31859C"/>
                </a:solidFill>
                <a:latin typeface="Calibri" pitchFamily="32" charset="0"/>
                <a:cs typeface="Arial Unicode MS" charset="0"/>
              </a:rPr>
              <a:t>ΧΡΗΜΑΤΟΔΟΤΗΣΗ</a:t>
            </a:r>
            <a:r>
              <a:rPr lang="el-GR" sz="2400" b="1">
                <a:solidFill>
                  <a:srgbClr val="31859C"/>
                </a:solidFill>
                <a:latin typeface="Calibri" pitchFamily="32" charset="0"/>
                <a:cs typeface="Arial Unicode MS" charset="0"/>
              </a:rPr>
              <a:t> ΤΟΥ </a:t>
            </a:r>
            <a:r>
              <a:rPr lang="en-US" sz="2400" b="1">
                <a:solidFill>
                  <a:srgbClr val="31859C"/>
                </a:solidFill>
                <a:latin typeface="Calibri" pitchFamily="32" charset="0"/>
                <a:cs typeface="Arial Unicode MS" charset="0"/>
              </a:rPr>
              <a:t/>
            </a:r>
            <a:br>
              <a:rPr lang="en-US"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«ΕΠΙΧΕΙΡΗΣΙΑΚΟΥ ΠΡΟΓΡΑΜΜΑΤΟΣ ΕΠΙΣΙΤΙΣΤΙΚΗΣ ΚΑΙ ΒΑΣΙΚΗΣ ΥΛΙΚΗΣ ΣΥΝΔΡΟΜΗΣ ΠΡΟΣ ΑΠΟΡΟΥΣ» (ΕΠ-Ι) </a:t>
            </a:r>
          </a:p>
        </p:txBody>
      </p:sp>
      <p:graphicFrame>
        <p:nvGraphicFramePr>
          <p:cNvPr id="9218" name="Group 2"/>
          <p:cNvGraphicFramePr>
            <a:graphicFrameLocks noGrp="1"/>
          </p:cNvGraphicFramePr>
          <p:nvPr/>
        </p:nvGraphicFramePr>
        <p:xfrm>
          <a:off x="1428750" y="1643063"/>
          <a:ext cx="6359525" cy="3704910"/>
        </p:xfrm>
        <a:graphic>
          <a:graphicData uri="http://schemas.openxmlformats.org/drawingml/2006/table">
            <a:tbl>
              <a:tblPr/>
              <a:tblGrid>
                <a:gridCol w="3116263"/>
                <a:gridCol w="1743075"/>
                <a:gridCol w="1500187"/>
              </a:tblGrid>
              <a:tr h="730250">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Τίτλος</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4680" cap="flat" cmpd="sng" algn="ctr">
                      <a:solidFill>
                        <a:srgbClr val="FFFFFF"/>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Ομάδες Στόχου</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4680" cap="flat" cmpd="sng" algn="ctr">
                      <a:solidFill>
                        <a:srgbClr val="FFFFFF"/>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Ποσά </a:t>
                      </a:r>
                    </a:p>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(ενδεικτικά σε € εκ.)</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4680" cap="flat" cmpd="sng" algn="ctr">
                      <a:solidFill>
                        <a:srgbClr val="FFFFFF"/>
                      </a:solidFill>
                      <a:prstDash val="solid"/>
                      <a:round/>
                      <a:headEnd type="none" w="med" len="med"/>
                      <a:tailEnd type="none" w="med" len="med"/>
                    </a:lnB>
                    <a:lnTlToBr>
                      <a:noFill/>
                    </a:lnTlToBr>
                    <a:lnBlToTr>
                      <a:noFill/>
                    </a:lnBlToTr>
                    <a:solidFill>
                      <a:srgbClr val="99CCFF"/>
                    </a:solidFill>
                  </a:tcPr>
                </a:tc>
              </a:tr>
              <a:tr h="730250">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Τρόφιμα (περιλαμβανομένων φρέσκων τροφίμων, έτοιμων γευμάτων και βρεφικών τροφών)</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46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Άτομα και Οικογένειες με παιδιά / άστεγοι</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46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27</a:t>
                      </a:r>
                      <a:r>
                        <a:rPr kumimoji="0" lang="en-US" sz="1600" b="1" i="0" u="none" strike="noStrike" cap="none" normalizeH="0" baseline="0" smtClean="0">
                          <a:ln>
                            <a:noFill/>
                          </a:ln>
                          <a:solidFill>
                            <a:srgbClr val="000000"/>
                          </a:solidFill>
                          <a:effectLst/>
                          <a:latin typeface="Calibri" pitchFamily="32" charset="0"/>
                          <a:cs typeface="Arial" charset="0"/>
                        </a:rPr>
                        <a:t>6</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46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r>
              <a:tr h="973138">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Παιδικά /Σχολικά - Είδη καθαρισμού / προσωπικής υγιεινής &amp;</a:t>
                      </a:r>
                    </a:p>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Ρουχισμός</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Άτομα και Οικογένειες με παιδιά / άστεγοι</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45</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r>
              <a:tr h="244475">
                <a:tc>
                  <a:txBody>
                    <a:body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600" b="0" i="0" u="none" strike="noStrike" cap="none" normalizeH="0" baseline="0" smtClean="0">
                        <a:ln>
                          <a:noFill/>
                        </a:ln>
                        <a:solidFill>
                          <a:srgbClr val="000000"/>
                        </a:solidFill>
                        <a:effectLst/>
                        <a:latin typeface="Times New Roman" pitchFamily="16" charset="0"/>
                        <a:cs typeface="Arial" charset="0"/>
                      </a:endParaRPr>
                    </a:p>
                  </a:txBody>
                  <a:tcPr marL="0" marR="0" marT="1008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600" b="0" i="0" u="none" strike="noStrike" cap="none" normalizeH="0" baseline="0" smtClean="0">
                        <a:ln>
                          <a:noFill/>
                        </a:ln>
                        <a:solidFill>
                          <a:srgbClr val="000000"/>
                        </a:solidFill>
                        <a:effectLst/>
                        <a:latin typeface="Times New Roman" pitchFamily="16" charset="0"/>
                        <a:cs typeface="Arial" charset="0"/>
                      </a:endParaRPr>
                    </a:p>
                  </a:txBody>
                  <a:tcPr marL="0" marR="0" marT="1008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600" b="0" i="0" u="none" strike="noStrike" cap="none" normalizeH="0" baseline="0" smtClean="0">
                        <a:ln>
                          <a:noFill/>
                        </a:ln>
                        <a:solidFill>
                          <a:srgbClr val="000000"/>
                        </a:solidFill>
                        <a:effectLst/>
                        <a:latin typeface="Times New Roman" pitchFamily="16" charset="0"/>
                        <a:cs typeface="Arial" charset="0"/>
                      </a:endParaRPr>
                    </a:p>
                  </a:txBody>
                  <a:tcPr marL="0" marR="0" marT="1008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r>
              <a:tr h="487363">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Τεχνική Βοήθεια</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Calibri" pitchFamily="32" charset="0"/>
                          <a:cs typeface="Arial" charset="0"/>
                        </a:rPr>
                        <a:t>Δ.Α. / Δικαιούχοι / Κοινων. Συμπράξεις</a:t>
                      </a:r>
                    </a:p>
                  </a:txBody>
                  <a:tcPr marL="0" marR="0" marT="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49263" rtl="0" eaLnBrk="1" fontAlgn="base" latinLnBrk="0" hangingPunct="1">
                        <a:lnSpc>
                          <a:spcPct val="95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US" sz="1600" b="0" i="0" u="none" strike="noStrike" cap="none" normalizeH="0" baseline="0" smtClean="0">
                        <a:ln>
                          <a:noFill/>
                        </a:ln>
                        <a:solidFill>
                          <a:srgbClr val="000000"/>
                        </a:solidFill>
                        <a:effectLst/>
                        <a:latin typeface="Times New Roman" pitchFamily="16" charset="0"/>
                        <a:cs typeface="Arial" charset="0"/>
                      </a:endParaRPr>
                    </a:p>
                  </a:txBody>
                  <a:tcPr marL="0" marR="0" marT="10080" marB="0" anchor="ctr" horzOverflow="overflow">
                    <a:lnL w="2880" cap="flat" cmpd="sng" algn="ctr">
                      <a:solidFill>
                        <a:srgbClr val="FFFFFF"/>
                      </a:solidFill>
                      <a:prstDash val="solid"/>
                      <a:round/>
                      <a:headEnd type="none" w="med" len="med"/>
                      <a:tailEnd type="none" w="med" len="med"/>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r>
              <a:tr h="244475">
                <a:tc gridSpan="2">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Σύνολο</a:t>
                      </a:r>
                    </a:p>
                  </a:txBody>
                  <a:tcPr marL="0" marR="0" marT="0" marB="0" anchor="ctr" horzOverflow="overflow">
                    <a:lnL w="2880" cap="flat" cmpd="sng" algn="ctr">
                      <a:solidFill>
                        <a:srgbClr val="FFFFFF"/>
                      </a:solidFill>
                      <a:prstDash val="solid"/>
                      <a:round/>
                      <a:headEnd type="none" w="med" len="med"/>
                      <a:tailEnd type="none" w="med" len="med"/>
                    </a:lnL>
                    <a:lnR>
                      <a:noFill/>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c hMerge="1">
                  <a:txBody>
                    <a:bodyPr/>
                    <a:lstStyle/>
                    <a:p>
                      <a:endParaRPr lang="el-GR"/>
                    </a:p>
                  </a:txBody>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330,0</a:t>
                      </a:r>
                    </a:p>
                  </a:txBody>
                  <a:tcPr marL="0" marR="0" marT="0" marB="0" anchor="ctr" horzOverflow="overflow">
                    <a:lnL>
                      <a:noFill/>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D0D8E8"/>
                    </a:solidFill>
                  </a:tcPr>
                </a:tc>
              </a:tr>
              <a:tr h="244475">
                <a:tc gridSpan="2">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εκ των οποίων Συνοδευτικά Μέτρα</a:t>
                      </a:r>
                    </a:p>
                  </a:txBody>
                  <a:tcPr marL="0" marR="0" marT="0" marB="0" anchor="ctr" horzOverflow="overflow">
                    <a:lnL w="2880" cap="flat" cmpd="sng" algn="ctr">
                      <a:solidFill>
                        <a:srgbClr val="FFFFFF"/>
                      </a:solidFill>
                      <a:prstDash val="solid"/>
                      <a:round/>
                      <a:headEnd type="none" w="med" len="med"/>
                      <a:tailEnd type="none" w="med" len="med"/>
                    </a:lnL>
                    <a:lnR>
                      <a:noFill/>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c hMerge="1">
                  <a:txBody>
                    <a:bodyPr/>
                    <a:lstStyle/>
                    <a:p>
                      <a:endParaRPr lang="el-GR"/>
                    </a:p>
                  </a:txBody>
                  <a:tcPr/>
                </a:tc>
                <a:tc>
                  <a:txBody>
                    <a:bodyPr/>
                    <a:lstStyle/>
                    <a:p>
                      <a:pPr marL="0" marR="0" lvl="0" indent="0" algn="ctr" defTabSz="449263" rtl="0" eaLnBrk="1" fontAlgn="base" latinLnBrk="0" hangingPunct="1">
                        <a:lnSpc>
                          <a:spcPct val="102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Calibri" pitchFamily="32" charset="0"/>
                          <a:cs typeface="Arial" charset="0"/>
                        </a:rPr>
                        <a:t>16,0</a:t>
                      </a:r>
                    </a:p>
                  </a:txBody>
                  <a:tcPr marL="0" marR="0" marT="0" marB="0" anchor="ctr" horzOverflow="overflow">
                    <a:lnL>
                      <a:noFill/>
                    </a:lnL>
                    <a:lnR w="2880" cap="flat" cmpd="sng" algn="ctr">
                      <a:solidFill>
                        <a:srgbClr val="FFFFFF"/>
                      </a:solidFill>
                      <a:prstDash val="solid"/>
                      <a:round/>
                      <a:headEnd type="none" w="med" len="med"/>
                      <a:tailEnd type="none" w="med" len="med"/>
                    </a:lnR>
                    <a:lnT w="2880" cap="flat" cmpd="sng" algn="ctr">
                      <a:solidFill>
                        <a:srgbClr val="FFFFFF"/>
                      </a:solidFill>
                      <a:prstDash val="solid"/>
                      <a:round/>
                      <a:headEnd type="none" w="med" len="med"/>
                      <a:tailEnd type="none" w="med" len="med"/>
                    </a:lnT>
                    <a:lnB w="288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sp>
        <p:nvSpPr>
          <p:cNvPr id="9286" name="Text Box 70"/>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AA2D271-3D2B-47EF-9711-4F2C14DB880D}"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l-GR" sz="1200">
              <a:solidFill>
                <a:srgbClr val="898989"/>
              </a:solidFill>
              <a:latin typeface="Calibri" pitchFamily="32" charset="0"/>
            </a:endParaRPr>
          </a:p>
        </p:txBody>
      </p:sp>
      <p:sp>
        <p:nvSpPr>
          <p:cNvPr id="9287" name="Text Box 71"/>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457200" y="47625"/>
            <a:ext cx="8229600" cy="1189038"/>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ΟΙ </a:t>
            </a:r>
            <a:r>
              <a:rPr lang="el-GR" sz="2400" b="1" u="sng">
                <a:solidFill>
                  <a:srgbClr val="31859C"/>
                </a:solidFill>
                <a:latin typeface="Calibri" pitchFamily="32" charset="0"/>
                <a:cs typeface="Arial Unicode MS" charset="0"/>
              </a:rPr>
              <a:t>ΩΦΕΛΟΥΜΕΝΟΙ </a:t>
            </a:r>
            <a:r>
              <a:rPr lang="el-GR" sz="2400" b="1">
                <a:solidFill>
                  <a:srgbClr val="31859C"/>
                </a:solidFill>
                <a:latin typeface="Calibri" pitchFamily="32" charset="0"/>
                <a:cs typeface="Arial Unicode MS" charset="0"/>
              </a:rPr>
              <a:t>ΤΩΝ ΔΡΑΣΕΩΝ ΤΟΥ </a:t>
            </a:r>
            <a:r>
              <a:rPr lang="en-US" sz="2400" b="1">
                <a:solidFill>
                  <a:srgbClr val="31859C"/>
                </a:solidFill>
                <a:latin typeface="Calibri" pitchFamily="32" charset="0"/>
                <a:cs typeface="Arial Unicode MS" charset="0"/>
              </a:rPr>
              <a:t/>
            </a:r>
            <a:br>
              <a:rPr lang="en-US"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«ΕΠΙΧΕΙΡΗΣΙΑΚΟΥ ΠΡΟΓΡΑΜΜΑΤΟΣ ΕΠΙΣΙΤΙΣΤΙΚΗΣ ΚΑΙ ΒΑΣΙΚΗΣ ΥΛΙΚΗΣ ΣΥΝΔΡΟΜΗΣ ΠΡΟΣ ΑΠΟΡΟΥΣ» (ΕΠ-Ι) </a:t>
            </a:r>
          </a:p>
        </p:txBody>
      </p:sp>
      <p:sp>
        <p:nvSpPr>
          <p:cNvPr id="10242" name="Text Box 2"/>
          <p:cNvSpPr txBox="1">
            <a:spLocks noChangeArrowheads="1"/>
          </p:cNvSpPr>
          <p:nvPr/>
        </p:nvSpPr>
        <p:spPr bwMode="auto">
          <a:xfrm>
            <a:off x="468313" y="1357313"/>
            <a:ext cx="8229600" cy="5000625"/>
          </a:xfrm>
          <a:prstGeom prst="rect">
            <a:avLst/>
          </a:prstGeom>
          <a:noFill/>
          <a:ln w="9525" cap="flat">
            <a:noFill/>
            <a:round/>
            <a:headEnd/>
            <a:tailEnd/>
          </a:ln>
          <a:effectLst/>
        </p:spPr>
        <p:txBody>
          <a:bodyPr/>
          <a:lstStyle/>
          <a:p>
            <a:pPr marL="341313" indent="-34131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b="1">
                <a:solidFill>
                  <a:srgbClr val="000000"/>
                </a:solidFill>
                <a:latin typeface="Calibri" pitchFamily="32" charset="0"/>
                <a:cs typeface="Arial Unicode MS" charset="0"/>
              </a:rPr>
              <a:t>Γενική ομάδα στόχου:</a:t>
            </a:r>
            <a:r>
              <a:rPr lang="el-GR" sz="2000">
                <a:solidFill>
                  <a:srgbClr val="000000"/>
                </a:solidFill>
                <a:latin typeface="Calibri" pitchFamily="32" charset="0"/>
                <a:cs typeface="Arial Unicode MS" charset="0"/>
              </a:rPr>
              <a:t>  όσοι βιώνουν την ακραία φτώχεια, δικαιούχοι του «Ελάχιστου Κοινωνικού Εισοδήματος»</a:t>
            </a:r>
          </a:p>
          <a:p>
            <a:pPr marL="341313" indent="-34131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b="1">
                <a:solidFill>
                  <a:srgbClr val="000000"/>
                </a:solidFill>
                <a:latin typeface="Calibri" pitchFamily="32" charset="0"/>
                <a:cs typeface="Arial Unicode MS" charset="0"/>
              </a:rPr>
              <a:t>Εξειδίκευση / Έμφαση</a:t>
            </a:r>
            <a:r>
              <a:rPr lang="el-GR" sz="2000">
                <a:solidFill>
                  <a:srgbClr val="000000"/>
                </a:solidFill>
                <a:latin typeface="Calibri" pitchFamily="32" charset="0"/>
                <a:cs typeface="Arial Unicode MS" charset="0"/>
              </a:rPr>
              <a:t> ανά κατηγορία υλικής συνδρομής σε οικογένειες με παιδιά (έμφαση σε μονογονεϊκές / πολυμελείς) &amp; άστεγοι</a:t>
            </a:r>
          </a:p>
          <a:p>
            <a:pPr marL="341313" indent="-341313" algn="just">
              <a:spcBef>
                <a:spcPts val="5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u="sng">
                <a:solidFill>
                  <a:srgbClr val="000000"/>
                </a:solidFill>
                <a:latin typeface="Calibri" pitchFamily="32" charset="0"/>
                <a:cs typeface="Arial Unicode MS" charset="0"/>
              </a:rPr>
              <a:t>Ειδικότερα</a:t>
            </a:r>
            <a:r>
              <a:rPr lang="el-GR" sz="2000">
                <a:solidFill>
                  <a:srgbClr val="000000"/>
                </a:solidFill>
                <a:latin typeface="Calibri" pitchFamily="32" charset="0"/>
                <a:cs typeface="Arial Unicode MS" charset="0"/>
              </a:rPr>
              <a:t>, το «Επιχειρησιακό Πρόγραμμα Επισιτιστικής και Βασικής Υλικής Συνδρομής προς Απόρους» </a:t>
            </a:r>
            <a:r>
              <a:rPr lang="el-GR" sz="2000" b="1">
                <a:solidFill>
                  <a:srgbClr val="000000"/>
                </a:solidFill>
                <a:latin typeface="Calibri" pitchFamily="32" charset="0"/>
                <a:cs typeface="Arial Unicode MS" charset="0"/>
              </a:rPr>
              <a:t>(ΕΠ-Ι)</a:t>
            </a:r>
            <a:r>
              <a:rPr lang="el-GR" sz="2000">
                <a:solidFill>
                  <a:srgbClr val="000000"/>
                </a:solidFill>
                <a:latin typeface="Calibri" pitchFamily="32" charset="0"/>
                <a:cs typeface="Arial Unicode MS" charset="0"/>
              </a:rPr>
              <a:t> στοχεύει στην αντιμετώπιση του «χάσματος» της φτώχειας, δηλαδή στην ακραία φτώχεια, καθώς και στην παιδική φτώχεια, δίδοντας έμφαση στις παρακάτω  αναλυτικές κατηγορίες νοικοκυριών (ωφελούμενοι):</a:t>
            </a:r>
          </a:p>
          <a:p>
            <a:pPr marL="341313" indent="-34131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Φτωχά άτομα ή οικογένειες που διαβιούν σε καθεστώς φτώχειας, ή ακραίας φτώχειας ή κινδύνου φτώχειας,</a:t>
            </a:r>
          </a:p>
          <a:p>
            <a:pPr marL="341313" indent="-341313" algn="just">
              <a:spcBef>
                <a:spcPts val="50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sz="2000">
                <a:solidFill>
                  <a:srgbClr val="000000"/>
                </a:solidFill>
                <a:latin typeface="Calibri" pitchFamily="32" charset="0"/>
                <a:cs typeface="Arial Unicode MS" charset="0"/>
              </a:rPr>
              <a:t>Οικογένειες με παιδιά, και ιδιαιτέρως μονογονεϊκες και πολυμελείς που πλήττονται περισσότερο από συνθήκες αποστέρησης. </a:t>
            </a:r>
          </a:p>
          <a:p>
            <a:pPr marL="341313" indent="-341313" algn="just">
              <a:spcBef>
                <a:spcPts val="5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a:solidFill>
                <a:srgbClr val="000000"/>
              </a:solidFill>
              <a:latin typeface="Calibri" pitchFamily="32" charset="0"/>
              <a:cs typeface="Arial Unicode MS" charset="0"/>
            </a:endParaRPr>
          </a:p>
        </p:txBody>
      </p:sp>
      <p:sp>
        <p:nvSpPr>
          <p:cNvPr id="10243" name="Text Box 3"/>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07F75C5-C1C4-415F-8A8D-EC08F01567DF}"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l-GR" sz="1200">
              <a:solidFill>
                <a:srgbClr val="898989"/>
              </a:solidFill>
              <a:latin typeface="Calibri" pitchFamily="32" charset="0"/>
            </a:endParaRPr>
          </a:p>
        </p:txBody>
      </p:sp>
      <p:sp>
        <p:nvSpPr>
          <p:cNvPr id="10244" name="Text Box 4"/>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47625"/>
            <a:ext cx="8229600" cy="1189038"/>
          </a:xfrm>
          <a:prstGeom prst="rect">
            <a:avLst/>
          </a:prstGeom>
          <a:noFill/>
          <a:ln w="9525" cap="flat">
            <a:noFill/>
            <a:round/>
            <a:headEnd/>
            <a:tailEnd/>
          </a:ln>
          <a:effectLst/>
        </p:spPr>
        <p:txBody>
          <a:bodyPr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a:solidFill>
                  <a:srgbClr val="31859C"/>
                </a:solidFill>
                <a:latin typeface="Calibri" pitchFamily="32" charset="0"/>
                <a:cs typeface="Arial Unicode MS" charset="0"/>
              </a:rPr>
              <a:t>Η ΕΦΑΡΜΟΓΗ ΤΟΥ</a:t>
            </a:r>
            <a:r>
              <a:rPr lang="en-US" sz="2400" b="1">
                <a:solidFill>
                  <a:srgbClr val="31859C"/>
                </a:solidFill>
                <a:latin typeface="Calibri" pitchFamily="32" charset="0"/>
                <a:cs typeface="Arial Unicode MS" charset="0"/>
              </a:rPr>
              <a:t/>
            </a:r>
            <a:br>
              <a:rPr lang="en-US" sz="2400" b="1">
                <a:solidFill>
                  <a:srgbClr val="31859C"/>
                </a:solidFill>
                <a:latin typeface="Calibri" pitchFamily="32" charset="0"/>
                <a:cs typeface="Arial Unicode MS" charset="0"/>
              </a:rPr>
            </a:br>
            <a:r>
              <a:rPr lang="el-GR" sz="2400" b="1">
                <a:solidFill>
                  <a:srgbClr val="31859C"/>
                </a:solidFill>
                <a:latin typeface="Calibri" pitchFamily="32" charset="0"/>
                <a:cs typeface="Arial Unicode MS" charset="0"/>
              </a:rPr>
              <a:t>«ΕΠΙΧΕΙΡΗΣΙΑΚΟΥ ΠΡΟΓΡΑΜΜΑΤΟΣ ΕΠΙΣΙΤΙΣΤΙΚΗΣ ΚΑΙ ΒΑΣΙΚΗΣ ΥΛΙΚΗΣ ΣΥΝΔΡΟΜΗΣ ΠΡΟΣ ΑΠΟΡΟΥΣ» (ΕΠ-Ι)</a:t>
            </a:r>
          </a:p>
        </p:txBody>
      </p:sp>
      <p:sp>
        <p:nvSpPr>
          <p:cNvPr id="11266" name="Text Box 2"/>
          <p:cNvSpPr txBox="1">
            <a:spLocks noChangeArrowheads="1"/>
          </p:cNvSpPr>
          <p:nvPr/>
        </p:nvSpPr>
        <p:spPr bwMode="auto">
          <a:xfrm>
            <a:off x="468313" y="1357313"/>
            <a:ext cx="8229600" cy="5429250"/>
          </a:xfrm>
          <a:prstGeom prst="rect">
            <a:avLst/>
          </a:prstGeom>
          <a:noFill/>
          <a:ln w="9525" cap="flat">
            <a:noFill/>
            <a:round/>
            <a:headEnd/>
            <a:tailEnd/>
          </a:ln>
          <a:effectLst/>
        </p:spPr>
        <p:txBody>
          <a:bodyPr/>
          <a:lstStyle/>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Το ΕΠ-Ι εφαρμόζεται σε επίπεδο Νομού (Περιφερειακής Ενότητας) μέσω </a:t>
            </a:r>
            <a:r>
              <a:rPr lang="el-GR" b="1">
                <a:solidFill>
                  <a:srgbClr val="000000"/>
                </a:solidFill>
                <a:latin typeface="Calibri" pitchFamily="32" charset="0"/>
                <a:cs typeface="Arial Unicode MS" charset="0"/>
              </a:rPr>
              <a:t>«Κοινωνικών Συμπράξεων»</a:t>
            </a:r>
            <a:r>
              <a:rPr lang="el-GR">
                <a:solidFill>
                  <a:srgbClr val="000000"/>
                </a:solidFill>
                <a:latin typeface="Calibri" pitchFamily="32" charset="0"/>
                <a:cs typeface="Arial Unicode MS" charset="0"/>
              </a:rPr>
              <a:t> </a:t>
            </a:r>
            <a:r>
              <a:rPr lang="el-GR" b="1">
                <a:solidFill>
                  <a:srgbClr val="000000"/>
                </a:solidFill>
                <a:latin typeface="Calibri" pitchFamily="32" charset="0"/>
                <a:cs typeface="Arial Unicode MS" charset="0"/>
              </a:rPr>
              <a:t>(Κ.Σ.) </a:t>
            </a:r>
            <a:r>
              <a:rPr lang="el-GR">
                <a:solidFill>
                  <a:srgbClr val="000000"/>
                </a:solidFill>
                <a:latin typeface="Calibri" pitchFamily="32" charset="0"/>
                <a:cs typeface="Arial Unicode MS" charset="0"/>
              </a:rPr>
              <a:t>με ευθύνη διαχείρισης από το Υπουργείο Εργασίας, Κοινωνικής Ασφάλισης και Πρόνοιας (ΥπΕΚΑΠ). </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a:solidFill>
                <a:srgbClr val="000000"/>
              </a:solidFill>
              <a:latin typeface="Calibri" pitchFamily="32" charset="0"/>
              <a:cs typeface="Arial Unicode MS" charset="0"/>
            </a:endParaRP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 Λαμβάνοντας υπ’ όψιν τις ιδιαιτερότητες Αττικής, Θεσσαλονίκης και νησιών</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a:solidFill>
                <a:srgbClr val="000000"/>
              </a:solidFill>
              <a:latin typeface="Calibri" pitchFamily="32" charset="0"/>
              <a:cs typeface="Arial Unicode MS" charset="0"/>
            </a:endParaRP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Το ΥπΕΚΑΠ σε κεντρικό επίπεδο στηρίζεται από την «Εθνική Επιτροπή Συντονισμού των Δράσεων Αντιμετώπισης της Ακραίας Φτώχειας».</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 </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Διαχειριστική Αρχή του Προγράμματος είναι το </a:t>
            </a:r>
            <a:r>
              <a:rPr lang="el-GR" b="1">
                <a:solidFill>
                  <a:srgbClr val="000000"/>
                </a:solidFill>
                <a:latin typeface="Calibri" pitchFamily="32" charset="0"/>
                <a:cs typeface="Arial Unicode MS" charset="0"/>
              </a:rPr>
              <a:t>Εθνικό Ινστιτούτο Εργασίας και Ανθρώπινου Δυναμικού (ΕΙΕΑΔ).</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 </a:t>
            </a:r>
          </a:p>
          <a:p>
            <a:pPr algn="just">
              <a:spcBef>
                <a:spcPts val="450"/>
              </a:spcBef>
              <a:buClrTx/>
              <a:buFontTx/>
              <a:buNone/>
              <a:tabLst>
                <a:tab pos="569913" algn="l"/>
                <a:tab pos="1484313" algn="l"/>
                <a:tab pos="2398713" algn="l"/>
                <a:tab pos="3313113" algn="l"/>
                <a:tab pos="4227513" algn="l"/>
                <a:tab pos="5141913" algn="l"/>
                <a:tab pos="6056313" algn="l"/>
                <a:tab pos="6970713" algn="l"/>
                <a:tab pos="7885113" algn="l"/>
                <a:tab pos="8799513" algn="l"/>
                <a:tab pos="9713913" algn="l"/>
              </a:tabLst>
            </a:pPr>
            <a:r>
              <a:rPr lang="el-GR">
                <a:solidFill>
                  <a:srgbClr val="000000"/>
                </a:solidFill>
                <a:latin typeface="Calibri" pitchFamily="32" charset="0"/>
                <a:cs typeface="Arial Unicode MS" charset="0"/>
              </a:rPr>
              <a:t> </a:t>
            </a:r>
          </a:p>
        </p:txBody>
      </p:sp>
      <p:sp>
        <p:nvSpPr>
          <p:cNvPr id="11267" name="Text Box 3"/>
          <p:cNvSpPr txBox="1">
            <a:spLocks noChangeArrowheads="1"/>
          </p:cNvSpPr>
          <p:nvPr/>
        </p:nvSpPr>
        <p:spPr bwMode="auto">
          <a:xfrm>
            <a:off x="3124200" y="6356350"/>
            <a:ext cx="2895600" cy="365125"/>
          </a:xfrm>
          <a:prstGeom prst="rect">
            <a:avLst/>
          </a:prstGeom>
          <a:noFill/>
          <a:ln w="9525" cap="flat">
            <a:noFill/>
            <a:round/>
            <a:headEnd/>
            <a:tailEnd/>
          </a:ln>
          <a:effectLst/>
        </p:spPr>
        <p:txBody>
          <a:bodyPr wrap="none" anchor="ctr"/>
          <a:lstStyle/>
          <a:p>
            <a:endParaRPr lang="el-GR"/>
          </a:p>
        </p:txBody>
      </p:sp>
      <p:sp>
        <p:nvSpPr>
          <p:cNvPr id="11268" name="Text Box 4"/>
          <p:cNvSpPr txBox="1">
            <a:spLocks noChangeArrowheads="1"/>
          </p:cNvSpPr>
          <p:nvPr/>
        </p:nvSpPr>
        <p:spPr bwMode="auto">
          <a:xfrm>
            <a:off x="6553200" y="6356350"/>
            <a:ext cx="2133600" cy="365125"/>
          </a:xfrm>
          <a:prstGeom prst="rect">
            <a:avLst/>
          </a:prstGeom>
          <a:noFill/>
          <a:ln w="9525" cap="flat">
            <a:noFill/>
            <a:round/>
            <a:headEnd/>
            <a:tailEnd/>
          </a:ln>
          <a:effectLst/>
        </p:spPr>
        <p:txBody>
          <a:bodyPr lIns="90000" tIns="46800" rIns="90000" bIns="46800" anchor="ctr"/>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6BE07DF-2993-4485-A788-861670BD3E1E}" type="slidenum">
              <a:rPr lang="el-GR" sz="1200">
                <a:solidFill>
                  <a:srgbClr val="898989"/>
                </a:solidFill>
                <a:latin typeface="Calibri" pitchFamily="32" charset="0"/>
              </a:rPr>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l-GR" sz="1200">
              <a:solidFill>
                <a:srgbClr val="898989"/>
              </a:solidFill>
              <a:latin typeface="Calibri"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Calibri"/>
        <a:ea typeface=""/>
        <a:cs typeface="Arial Unicode MS"/>
      </a:majorFont>
      <a:minorFont>
        <a:latin typeface="Calibri"/>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1335</Words>
  <Application>Microsoft Office PowerPoint</Application>
  <PresentationFormat>Προβολή στην οθόνη (4:3)</PresentationFormat>
  <Paragraphs>198</Paragraphs>
  <Slides>16</Slides>
  <Notes>16</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Times New Roman</vt:lpstr>
      <vt:lpstr>Calibri</vt:lpstr>
      <vt:lpstr>Arial Unicode MS</vt:lpstr>
      <vt:lpstr>Arial</vt:lpstr>
      <vt:lpstr>SimSun</vt: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fitras</cp:lastModifiedBy>
  <cp:revision>133</cp:revision>
  <cp:lastPrinted>1601-01-01T00:00:00Z</cp:lastPrinted>
  <dcterms:created xsi:type="dcterms:W3CDTF">2014-11-05T08:03:23Z</dcterms:created>
  <dcterms:modified xsi:type="dcterms:W3CDTF">2015-02-11T16:28:17Z</dcterms:modified>
</cp:coreProperties>
</file>